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6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80" r:id="rId3"/>
    <p:sldMasterId id="2147483692" r:id="rId4"/>
    <p:sldMasterId id="2147483701" r:id="rId5"/>
    <p:sldMasterId id="2147483710" r:id="rId6"/>
    <p:sldMasterId id="2147483720" r:id="rId7"/>
  </p:sldMasterIdLst>
  <p:notesMasterIdLst>
    <p:notesMasterId r:id="rId44"/>
  </p:notesMasterIdLst>
  <p:sldIdLst>
    <p:sldId id="257" r:id="rId8"/>
    <p:sldId id="280" r:id="rId9"/>
    <p:sldId id="287" r:id="rId10"/>
    <p:sldId id="289" r:id="rId11"/>
    <p:sldId id="290" r:id="rId12"/>
    <p:sldId id="291" r:id="rId13"/>
    <p:sldId id="293" r:id="rId14"/>
    <p:sldId id="299" r:id="rId15"/>
    <p:sldId id="306" r:id="rId16"/>
    <p:sldId id="295" r:id="rId17"/>
    <p:sldId id="302" r:id="rId18"/>
    <p:sldId id="259" r:id="rId19"/>
    <p:sldId id="273" r:id="rId20"/>
    <p:sldId id="260" r:id="rId21"/>
    <p:sldId id="285" r:id="rId22"/>
    <p:sldId id="311" r:id="rId23"/>
    <p:sldId id="275" r:id="rId24"/>
    <p:sldId id="314" r:id="rId25"/>
    <p:sldId id="315" r:id="rId26"/>
    <p:sldId id="316" r:id="rId27"/>
    <p:sldId id="325" r:id="rId28"/>
    <p:sldId id="312" r:id="rId29"/>
    <p:sldId id="298" r:id="rId30"/>
    <p:sldId id="317" r:id="rId31"/>
    <p:sldId id="274" r:id="rId32"/>
    <p:sldId id="278" r:id="rId33"/>
    <p:sldId id="308" r:id="rId34"/>
    <p:sldId id="320" r:id="rId35"/>
    <p:sldId id="330" r:id="rId36"/>
    <p:sldId id="318" r:id="rId37"/>
    <p:sldId id="309" r:id="rId38"/>
    <p:sldId id="270" r:id="rId39"/>
    <p:sldId id="322" r:id="rId40"/>
    <p:sldId id="326" r:id="rId41"/>
    <p:sldId id="328" r:id="rId42"/>
    <p:sldId id="282" r:id="rId43"/>
  </p:sldIdLst>
  <p:sldSz cx="9144000" cy="6858000" type="screen4x3"/>
  <p:notesSz cx="6858000" cy="9144000"/>
  <p:custDataLst>
    <p:tags r:id="rId4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theme" Target="theme/theme1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presProps" Target="presProp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Sikumba\Desktop\Copy%20of%20Gregory%20Samples%20(2)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Tengeru!$D$2</c:f>
              <c:strCache>
                <c:ptCount val="1"/>
                <c:pt idx="0">
                  <c:v>Leaf Yield (Ton/DM/acre)</c:v>
                </c:pt>
              </c:strCache>
            </c:strRef>
          </c:tx>
          <c:invertIfNegative val="0"/>
          <c:cat>
            <c:strRef>
              <c:f>Tengeru!$A$3:$A$8</c:f>
              <c:strCache>
                <c:ptCount val="6"/>
                <c:pt idx="0">
                  <c:v>ILRI 16835</c:v>
                </c:pt>
                <c:pt idx="1">
                  <c:v>ILRI 16803</c:v>
                </c:pt>
                <c:pt idx="2">
                  <c:v>ILRI 16837</c:v>
                </c:pt>
                <c:pt idx="3">
                  <c:v>ILRI 14984</c:v>
                </c:pt>
                <c:pt idx="4">
                  <c:v>Kakamega 1</c:v>
                </c:pt>
                <c:pt idx="5">
                  <c:v>Kakamega 2</c:v>
                </c:pt>
              </c:strCache>
            </c:strRef>
          </c:cat>
          <c:val>
            <c:numRef>
              <c:f>Tengeru!$D$3:$D$8</c:f>
              <c:numCache>
                <c:formatCode>_(* #,##0.00_);_(* \(#,##0.00\);_(* "-"??_);_(@_)</c:formatCode>
                <c:ptCount val="6"/>
                <c:pt idx="0">
                  <c:v>4.0379185004468274</c:v>
                </c:pt>
                <c:pt idx="1">
                  <c:v>2.6793359056029669</c:v>
                </c:pt>
                <c:pt idx="2">
                  <c:v>3.0624350988475517</c:v>
                </c:pt>
                <c:pt idx="3">
                  <c:v>3.1911675241538773</c:v>
                </c:pt>
                <c:pt idx="4">
                  <c:v>2.6234952054591987</c:v>
                </c:pt>
                <c:pt idx="5">
                  <c:v>10.136122874471761</c:v>
                </c:pt>
              </c:numCache>
            </c:numRef>
          </c:val>
        </c:ser>
        <c:ser>
          <c:idx val="1"/>
          <c:order val="1"/>
          <c:tx>
            <c:strRef>
              <c:f>Tengeru!$E$2</c:f>
              <c:strCache>
                <c:ptCount val="1"/>
                <c:pt idx="0">
                  <c:v>Stem Yield (Ton/DM/acre)</c:v>
                </c:pt>
              </c:strCache>
            </c:strRef>
          </c:tx>
          <c:invertIfNegative val="0"/>
          <c:val>
            <c:numRef>
              <c:f>Tengeru!$E$3:$E$8</c:f>
              <c:numCache>
                <c:formatCode>_(* #,##0.00_);_(* \(#,##0.00\);_(* "-"??_);_(@_)</c:formatCode>
                <c:ptCount val="6"/>
                <c:pt idx="0">
                  <c:v>6.0762305815535829</c:v>
                </c:pt>
                <c:pt idx="1">
                  <c:v>5.022856344803202</c:v>
                </c:pt>
                <c:pt idx="2">
                  <c:v>5.3712943221220133</c:v>
                </c:pt>
                <c:pt idx="3">
                  <c:v>6.3692160815994328</c:v>
                </c:pt>
                <c:pt idx="4">
                  <c:v>4.9926342937833041</c:v>
                </c:pt>
                <c:pt idx="5">
                  <c:v>12.990679062236508</c:v>
                </c:pt>
              </c:numCache>
            </c:numRef>
          </c:val>
        </c:ser>
        <c:ser>
          <c:idx val="2"/>
          <c:order val="2"/>
          <c:tx>
            <c:strRef>
              <c:f>Tengeru!$F$2</c:f>
              <c:strCache>
                <c:ptCount val="1"/>
                <c:pt idx="0">
                  <c:v>Total Average yield  (Ton/DM/acre)</c:v>
                </c:pt>
              </c:strCache>
            </c:strRef>
          </c:tx>
          <c:invertIfNegative val="0"/>
          <c:val>
            <c:numRef>
              <c:f>Tengeru!$F$3:$F$8</c:f>
              <c:numCache>
                <c:formatCode>_(* #,##0.00_);_(* \(#,##0.00\);_(* "-"??_);_(@_)</c:formatCode>
                <c:ptCount val="6"/>
                <c:pt idx="0">
                  <c:v>10.114149082000411</c:v>
                </c:pt>
                <c:pt idx="1">
                  <c:v>7.7021922504061688</c:v>
                </c:pt>
                <c:pt idx="2">
                  <c:v>8.4337294209695646</c:v>
                </c:pt>
                <c:pt idx="3">
                  <c:v>9.5603836057533105</c:v>
                </c:pt>
                <c:pt idx="4">
                  <c:v>7.6161294992425024</c:v>
                </c:pt>
                <c:pt idx="5">
                  <c:v>23.126801936708269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48294144"/>
        <c:axId val="549407552"/>
      </c:barChart>
      <c:catAx>
        <c:axId val="54829414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Napier grass acessions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549407552"/>
        <c:crosses val="autoZero"/>
        <c:auto val="1"/>
        <c:lblAlgn val="ctr"/>
        <c:lblOffset val="100"/>
        <c:noMultiLvlLbl val="0"/>
      </c:catAx>
      <c:valAx>
        <c:axId val="54940755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Yield (Ton/DM/acre)</a:t>
                </a:r>
              </a:p>
            </c:rich>
          </c:tx>
          <c:layout/>
          <c:overlay val="0"/>
        </c:title>
        <c:numFmt formatCode="_(* #,##0.00_);_(* \(#,##0.00\);_(* &quot;-&quot;??_);_(@_)" sourceLinked="1"/>
        <c:majorTickMark val="out"/>
        <c:minorTickMark val="none"/>
        <c:tickLblPos val="nextTo"/>
        <c:crossAx val="54829414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85281300363770318"/>
          <c:w val="0.99063415460164261"/>
          <c:h val="0.1296431367131740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800" b="1" i="0" baseline="0">
                <a:effectLst/>
              </a:rPr>
              <a:t>Sabilo Village Average Napier  Yield (ton/ha)</a:t>
            </a:r>
            <a:endParaRPr lang="en-US">
              <a:effectLst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Sheet8!$C$8</c:f>
              <c:strCache>
                <c:ptCount val="1"/>
                <c:pt idx="0">
                  <c:v>Leaf</c:v>
                </c:pt>
              </c:strCache>
            </c:strRef>
          </c:tx>
          <c:invertIfNegative val="0"/>
          <c:cat>
            <c:strRef>
              <c:f>Sheet8!$B$9:$B$14</c:f>
              <c:strCache>
                <c:ptCount val="6"/>
                <c:pt idx="0">
                  <c:v>Kakamega </c:v>
                </c:pt>
                <c:pt idx="1">
                  <c:v>KK2</c:v>
                </c:pt>
                <c:pt idx="2">
                  <c:v>ILRI 16837</c:v>
                </c:pt>
                <c:pt idx="3">
                  <c:v>ILRI 16803</c:v>
                </c:pt>
                <c:pt idx="4">
                  <c:v>ILRI 16835</c:v>
                </c:pt>
                <c:pt idx="5">
                  <c:v>ILRI 14984</c:v>
                </c:pt>
              </c:strCache>
            </c:strRef>
          </c:cat>
          <c:val>
            <c:numRef>
              <c:f>Sheet8!$C$9:$C$14</c:f>
              <c:numCache>
                <c:formatCode>General</c:formatCode>
                <c:ptCount val="6"/>
                <c:pt idx="0">
                  <c:v>7.84</c:v>
                </c:pt>
                <c:pt idx="1">
                  <c:v>5.4</c:v>
                </c:pt>
                <c:pt idx="2">
                  <c:v>5.6</c:v>
                </c:pt>
                <c:pt idx="3">
                  <c:v>4.4000000000000004</c:v>
                </c:pt>
                <c:pt idx="4">
                  <c:v>5.12</c:v>
                </c:pt>
                <c:pt idx="5">
                  <c:v>4.2</c:v>
                </c:pt>
              </c:numCache>
            </c:numRef>
          </c:val>
        </c:ser>
        <c:ser>
          <c:idx val="1"/>
          <c:order val="1"/>
          <c:tx>
            <c:strRef>
              <c:f>Sheet8!$D$8</c:f>
              <c:strCache>
                <c:ptCount val="1"/>
                <c:pt idx="0">
                  <c:v>Stem</c:v>
                </c:pt>
              </c:strCache>
            </c:strRef>
          </c:tx>
          <c:invertIfNegative val="0"/>
          <c:cat>
            <c:strRef>
              <c:f>Sheet8!$B$9:$B$14</c:f>
              <c:strCache>
                <c:ptCount val="6"/>
                <c:pt idx="0">
                  <c:v>Kakamega </c:v>
                </c:pt>
                <c:pt idx="1">
                  <c:v>KK2</c:v>
                </c:pt>
                <c:pt idx="2">
                  <c:v>ILRI 16837</c:v>
                </c:pt>
                <c:pt idx="3">
                  <c:v>ILRI 16803</c:v>
                </c:pt>
                <c:pt idx="4">
                  <c:v>ILRI 16835</c:v>
                </c:pt>
                <c:pt idx="5">
                  <c:v>ILRI 14984</c:v>
                </c:pt>
              </c:strCache>
            </c:strRef>
          </c:cat>
          <c:val>
            <c:numRef>
              <c:f>Sheet8!$D$9:$D$14</c:f>
              <c:numCache>
                <c:formatCode>General</c:formatCode>
                <c:ptCount val="6"/>
                <c:pt idx="0">
                  <c:v>9</c:v>
                </c:pt>
                <c:pt idx="1">
                  <c:v>5</c:v>
                </c:pt>
                <c:pt idx="2">
                  <c:v>6</c:v>
                </c:pt>
                <c:pt idx="3">
                  <c:v>5.6</c:v>
                </c:pt>
                <c:pt idx="4">
                  <c:v>6.6</c:v>
                </c:pt>
                <c:pt idx="5">
                  <c:v>4.4400000000000004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52560128"/>
        <c:axId val="549411584"/>
      </c:barChart>
      <c:catAx>
        <c:axId val="552560128"/>
        <c:scaling>
          <c:orientation val="minMax"/>
        </c:scaling>
        <c:delete val="0"/>
        <c:axPos val="b"/>
        <c:majorTickMark val="none"/>
        <c:minorTickMark val="none"/>
        <c:tickLblPos val="nextTo"/>
        <c:crossAx val="549411584"/>
        <c:crosses val="autoZero"/>
        <c:auto val="1"/>
        <c:lblAlgn val="ctr"/>
        <c:lblOffset val="100"/>
        <c:noMultiLvlLbl val="0"/>
      </c:catAx>
      <c:valAx>
        <c:axId val="54941158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Yield</a:t>
                </a:r>
                <a:r>
                  <a:rPr lang="en-US" baseline="0"/>
                  <a:t> ton/ha</a:t>
                </a:r>
                <a:endParaRPr lang="en-US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552560128"/>
        <c:crosses val="autoZero"/>
        <c:crossBetween val="between"/>
        <c:majorUnit val="1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gradFill>
        <a:gsLst>
          <a:gs pos="0">
            <a:schemeClr val="tx1"/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800" b="1" i="0" baseline="0">
                <a:effectLst/>
              </a:rPr>
              <a:t>Long Village Average Napier  Yield (ton/ha)</a:t>
            </a:r>
            <a:endParaRPr lang="en-US">
              <a:effectLst/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2271058891076116"/>
          <c:y val="0.28438259971601909"/>
          <c:w val="0.73433480971128606"/>
          <c:h val="0.610473559657501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Sheet8!$C$1</c:f>
              <c:strCache>
                <c:ptCount val="1"/>
                <c:pt idx="0">
                  <c:v>Leaf</c:v>
                </c:pt>
              </c:strCache>
            </c:strRef>
          </c:tx>
          <c:invertIfNegative val="0"/>
          <c:cat>
            <c:strRef>
              <c:f>Sheet8!$B$2:$B$7</c:f>
              <c:strCache>
                <c:ptCount val="6"/>
                <c:pt idx="0">
                  <c:v>Kakamega </c:v>
                </c:pt>
                <c:pt idx="1">
                  <c:v>KK2 </c:v>
                </c:pt>
                <c:pt idx="2">
                  <c:v>ILRI 16837 </c:v>
                </c:pt>
                <c:pt idx="3">
                  <c:v>ILRI 16803 </c:v>
                </c:pt>
                <c:pt idx="4">
                  <c:v>ILRI 16835 </c:v>
                </c:pt>
                <c:pt idx="5">
                  <c:v>ILRI 14984 </c:v>
                </c:pt>
              </c:strCache>
            </c:strRef>
          </c:cat>
          <c:val>
            <c:numRef>
              <c:f>Sheet8!$C$2:$C$7</c:f>
              <c:numCache>
                <c:formatCode>General</c:formatCode>
                <c:ptCount val="6"/>
                <c:pt idx="0">
                  <c:v>3.96</c:v>
                </c:pt>
                <c:pt idx="1">
                  <c:v>3.16</c:v>
                </c:pt>
                <c:pt idx="2">
                  <c:v>6.4</c:v>
                </c:pt>
                <c:pt idx="3">
                  <c:v>5.6</c:v>
                </c:pt>
                <c:pt idx="4">
                  <c:v>4.8</c:v>
                </c:pt>
                <c:pt idx="5">
                  <c:v>4.16</c:v>
                </c:pt>
              </c:numCache>
            </c:numRef>
          </c:val>
        </c:ser>
        <c:ser>
          <c:idx val="1"/>
          <c:order val="1"/>
          <c:tx>
            <c:strRef>
              <c:f>Sheet8!$D$1</c:f>
              <c:strCache>
                <c:ptCount val="1"/>
                <c:pt idx="0">
                  <c:v>Stem</c:v>
                </c:pt>
              </c:strCache>
            </c:strRef>
          </c:tx>
          <c:invertIfNegative val="0"/>
          <c:cat>
            <c:strRef>
              <c:f>Sheet8!$B$2:$B$7</c:f>
              <c:strCache>
                <c:ptCount val="6"/>
                <c:pt idx="0">
                  <c:v>Kakamega </c:v>
                </c:pt>
                <c:pt idx="1">
                  <c:v>KK2 </c:v>
                </c:pt>
                <c:pt idx="2">
                  <c:v>ILRI 16837 </c:v>
                </c:pt>
                <c:pt idx="3">
                  <c:v>ILRI 16803 </c:v>
                </c:pt>
                <c:pt idx="4">
                  <c:v>ILRI 16835 </c:v>
                </c:pt>
                <c:pt idx="5">
                  <c:v>ILRI 14984 </c:v>
                </c:pt>
              </c:strCache>
            </c:strRef>
          </c:cat>
          <c:val>
            <c:numRef>
              <c:f>Sheet8!$D$2:$D$7</c:f>
              <c:numCache>
                <c:formatCode>General</c:formatCode>
                <c:ptCount val="6"/>
                <c:pt idx="0">
                  <c:v>6.12</c:v>
                </c:pt>
                <c:pt idx="1">
                  <c:v>4.92</c:v>
                </c:pt>
                <c:pt idx="2">
                  <c:v>7.5200000000000005</c:v>
                </c:pt>
                <c:pt idx="3">
                  <c:v>9.6</c:v>
                </c:pt>
                <c:pt idx="4">
                  <c:v>8</c:v>
                </c:pt>
                <c:pt idx="5">
                  <c:v>2.96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9779584"/>
        <c:axId val="76416704"/>
      </c:barChart>
      <c:catAx>
        <c:axId val="619779584"/>
        <c:scaling>
          <c:orientation val="minMax"/>
        </c:scaling>
        <c:delete val="0"/>
        <c:axPos val="b"/>
        <c:majorTickMark val="none"/>
        <c:minorTickMark val="none"/>
        <c:tickLblPos val="nextTo"/>
        <c:crossAx val="76416704"/>
        <c:crosses val="autoZero"/>
        <c:auto val="1"/>
        <c:lblAlgn val="ctr"/>
        <c:lblOffset val="100"/>
        <c:noMultiLvlLbl val="0"/>
      </c:catAx>
      <c:valAx>
        <c:axId val="76416704"/>
        <c:scaling>
          <c:orientation val="minMax"/>
          <c:max val="1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Yield ton/ha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619779584"/>
        <c:crosses val="autoZero"/>
        <c:crossBetween val="between"/>
        <c:majorUnit val="1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gradFill>
        <a:gsLst>
          <a:gs pos="0">
            <a:sysClr val="windowText" lastClr="000000"/>
          </a:gs>
          <a:gs pos="50000">
            <a:srgbClr val="4F81BD">
              <a:tint val="44500"/>
              <a:satMod val="160000"/>
            </a:srgbClr>
          </a:gs>
          <a:gs pos="100000">
            <a:srgbClr val="4F81BD">
              <a:tint val="23500"/>
              <a:satMod val="160000"/>
            </a:srgbClr>
          </a:gs>
        </a:gsLst>
        <a:lin ang="5400000" scaled="0"/>
      </a:gradFill>
    </a:ln>
  </c:sp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1434FD-570A-4985-AA44-72BCAE6301D0}" type="datetimeFigureOut">
              <a:rPr lang="en-US" smtClean="0"/>
              <a:t>06/30/2016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78DEE0-808E-4B9D-A6B0-7197786C1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729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A9C7A28-FA8D-4EDD-9C99-C4C815973A7F}" type="slidenum">
              <a:rPr lang="en-US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FB5D22-88BB-43BF-8E75-B3C776C9F7D0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1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FB5D22-88BB-43BF-8E75-B3C776C9F7D0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549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jpe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7.jpe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 userDrawn="1"/>
        </p:nvGrpSpPr>
        <p:grpSpPr bwMode="auto">
          <a:xfrm>
            <a:off x="2327275" y="5988050"/>
            <a:ext cx="3943350" cy="606425"/>
            <a:chOff x="2762252" y="6096000"/>
            <a:chExt cx="3943348" cy="605913"/>
          </a:xfrm>
        </p:grpSpPr>
        <p:pic>
          <p:nvPicPr>
            <p:cNvPr id="5" name="Picture 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7440" y="6229915"/>
              <a:ext cx="1108160" cy="338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600" y="6276539"/>
              <a:ext cx="1561392" cy="244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2252" y="6096000"/>
              <a:ext cx="511263" cy="605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371600" y="1752600"/>
            <a:ext cx="66294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2130425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/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84459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245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184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3281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7309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3812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9252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6989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830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3187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8560E-3F22-46D6-B467-3ED3C468C8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B736-F4D5-4357-8A1E-1AD00CFEA6D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55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514600"/>
            <a:ext cx="77724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712123"/>
              </a:buClr>
              <a:defRPr sz="2800"/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42067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8560E-3F22-46D6-B467-3ED3C468C8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B736-F4D5-4357-8A1E-1AD00CFEA6D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5467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8560E-3F22-46D6-B467-3ED3C468C8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B736-F4D5-4357-8A1E-1AD00CFEA6D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5829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8560E-3F22-46D6-B467-3ED3C468C8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B736-F4D5-4357-8A1E-1AD00CFEA6D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0128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8560E-3F22-46D6-B467-3ED3C468C8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B736-F4D5-4357-8A1E-1AD00CFEA6D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6253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8560E-3F22-46D6-B467-3ED3C468C8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B736-F4D5-4357-8A1E-1AD00CFEA6D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9524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8560E-3F22-46D6-B467-3ED3C468C8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B736-F4D5-4357-8A1E-1AD00CFEA6D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3224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8560E-3F22-46D6-B467-3ED3C468C8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B736-F4D5-4357-8A1E-1AD00CFEA6D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9232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8560E-3F22-46D6-B467-3ED3C468C8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B736-F4D5-4357-8A1E-1AD00CFEA6D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2733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8560E-3F22-46D6-B467-3ED3C468C8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B736-F4D5-4357-8A1E-1AD00CFEA6D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1499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8560E-3F22-46D6-B467-3ED3C468C8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B736-F4D5-4357-8A1E-1AD00CFEA6D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813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876801" y="1371600"/>
            <a:ext cx="4267200" cy="54864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813237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 userDrawn="1"/>
        </p:nvGrpSpPr>
        <p:grpSpPr bwMode="auto">
          <a:xfrm>
            <a:off x="2327275" y="5988050"/>
            <a:ext cx="3943350" cy="606425"/>
            <a:chOff x="2762252" y="6096000"/>
            <a:chExt cx="3943348" cy="605913"/>
          </a:xfrm>
        </p:grpSpPr>
        <p:pic>
          <p:nvPicPr>
            <p:cNvPr id="5" name="Picture 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7440" y="6229915"/>
              <a:ext cx="1108160" cy="338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600" y="6276539"/>
              <a:ext cx="1561392" cy="244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2252" y="6096000"/>
              <a:ext cx="511263" cy="605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371600" y="1752600"/>
            <a:ext cx="66294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2130425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/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42793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514600"/>
            <a:ext cx="77724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EC821C"/>
              </a:buClr>
              <a:defRPr sz="2800"/>
            </a:lvl1pPr>
            <a:lvl2pPr>
              <a:buClr>
                <a:srgbClr val="EC821C"/>
              </a:buClr>
              <a:defRPr sz="2800"/>
            </a:lvl2pPr>
            <a:lvl3pPr>
              <a:buClr>
                <a:srgbClr val="EC821C"/>
              </a:buClr>
              <a:defRPr sz="2400"/>
            </a:lvl3pPr>
            <a:lvl4pPr>
              <a:buClr>
                <a:srgbClr val="EC821C"/>
              </a:buClr>
              <a:defRPr sz="2000"/>
            </a:lvl4pPr>
            <a:lvl5pPr>
              <a:buClr>
                <a:srgbClr val="EC821C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68260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876801" y="1371600"/>
            <a:ext cx="4267200" cy="54864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3686730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57200" y="2438400"/>
            <a:ext cx="7543800" cy="388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81355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en-US" noProof="0" dirty="0"/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8610600" y="6400800"/>
            <a:ext cx="609600" cy="396875"/>
          </a:xfrm>
          <a:prstGeom prst="bracketPair">
            <a:avLst>
              <a:gd name="adj" fmla="val 17949"/>
            </a:avLst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48FBE1-42BB-478C-9B16-052B605E4E98}" type="slidenum">
              <a:rPr lang="en-US">
                <a:solidFill>
                  <a:prstClr val="black"/>
                </a:solidFill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211133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0" y="1909763"/>
            <a:ext cx="9144000" cy="11382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i="1" smtClean="0">
                <a:solidFill>
                  <a:srgbClr val="156734"/>
                </a:solidFill>
                <a:latin typeface="Calibri" charset="0"/>
              </a:rPr>
              <a:t>Africa Research in Sustainable Intensification for the Next Generation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400" smtClean="0">
                <a:solidFill>
                  <a:srgbClr val="156734"/>
                </a:solidFill>
                <a:latin typeface="Calibri" charset="0"/>
              </a:rPr>
              <a:t>africa-rising.net</a:t>
            </a:r>
            <a:endParaRPr lang="en-US" sz="4400" b="1" i="1" smtClean="0">
              <a:solidFill>
                <a:srgbClr val="156734"/>
              </a:solidFill>
              <a:latin typeface="Calibri" charset="0"/>
            </a:endParaRPr>
          </a:p>
        </p:txBody>
      </p:sp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002213"/>
            <a:ext cx="5638800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881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F90FC6-8C8D-4299-A035-C9FA382F9536}" type="datetimeFigureOut">
              <a:rPr lang="en-US">
                <a:solidFill>
                  <a:prstClr val="black"/>
                </a:solidFill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06/30/2016</a:t>
            </a:fld>
            <a:endParaRPr lang="en-US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DE395F-FC93-4488-B5D3-DD22BE3112ED}" type="slidenum">
              <a:rPr lang="en-US">
                <a:solidFill>
                  <a:prstClr val="black"/>
                </a:solidFill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798216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8B8560E-3F22-46D6-B467-3ED3C468C8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54CB736-F4D5-4357-8A1E-1AD00CFEA6D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4126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 userDrawn="1"/>
        </p:nvGrpSpPr>
        <p:grpSpPr bwMode="auto">
          <a:xfrm>
            <a:off x="2327275" y="5988050"/>
            <a:ext cx="3943350" cy="606425"/>
            <a:chOff x="2762252" y="6096000"/>
            <a:chExt cx="3943348" cy="605913"/>
          </a:xfrm>
        </p:grpSpPr>
        <p:pic>
          <p:nvPicPr>
            <p:cNvPr id="5" name="Picture 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7440" y="6229915"/>
              <a:ext cx="1108160" cy="338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600" y="6276539"/>
              <a:ext cx="1561392" cy="244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2252" y="6096000"/>
              <a:ext cx="511263" cy="605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371600" y="1752600"/>
            <a:ext cx="66294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2130425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/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70379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514600"/>
            <a:ext cx="77724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712123"/>
              </a:buClr>
              <a:defRPr sz="2800"/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5981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57200" y="2438400"/>
            <a:ext cx="7543800" cy="38862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1618825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876801" y="1371600"/>
            <a:ext cx="4267200" cy="5486400"/>
          </a:xfrm>
          <a:prstGeom prst="rect">
            <a:avLst/>
          </a:prstGeom>
          <a:blipFill dpi="0" rotWithShape="1">
            <a:blip r:embed="rId2" cstate="screen">
              <a:extLst/>
            </a:blip>
            <a:srcRect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36535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57200" y="2438400"/>
            <a:ext cx="7543800" cy="3886200"/>
          </a:xfrm>
          <a:prstGeom prst="rect">
            <a:avLst/>
          </a:prstGeom>
          <a:blipFill>
            <a:blip r:embed="rId2" cstate="screen">
              <a:extLst/>
            </a:blip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9607379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table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653299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0" y="2057400"/>
            <a:ext cx="9144000" cy="11382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400" i="1" smtClean="0">
                <a:solidFill>
                  <a:srgbClr val="156734"/>
                </a:solidFill>
                <a:latin typeface="Calibri" pitchFamily="34" charset="0"/>
              </a:rPr>
              <a:t>Africa Research in Sustainable Intensification for the Next Generation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4400" smtClean="0">
                <a:solidFill>
                  <a:srgbClr val="156734"/>
                </a:solidFill>
                <a:latin typeface="Calibri" pitchFamily="34" charset="0"/>
              </a:rPr>
              <a:t>africa-rising.net</a:t>
            </a:r>
            <a:endParaRPr lang="en-US" altLang="en-US" sz="4400" b="1" i="1" smtClean="0">
              <a:solidFill>
                <a:srgbClr val="156734"/>
              </a:solidFill>
              <a:latin typeface="Calibri" pitchFamily="34" charset="0"/>
            </a:endParaRPr>
          </a:p>
        </p:txBody>
      </p:sp>
      <p:pic>
        <p:nvPicPr>
          <p:cNvPr id="3" name="Picture 4" descr="AR_Global_partner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0" y="5534025"/>
            <a:ext cx="56769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37206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43B557-C8D0-4C0A-8775-CB6216693910}" type="datetimeFigureOut">
              <a:rPr lang="en-US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06/30/2016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A826FD-FB5E-4793-85A6-FB00420E74E2}" type="slidenum">
              <a:rPr lang="en-US" altLang="en-US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5263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81E143-404C-448B-9400-6728963E805B}" type="datetimeFigureOut">
              <a:rPr lang="en-US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06/30/2016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9BDADA-4F46-495C-B304-CC8786AD06C6}" type="slidenum">
              <a:rPr lang="en-US" altLang="en-US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76598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3" y="5907088"/>
            <a:ext cx="58483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98152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245865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9850311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table</a:t>
            </a:r>
            <a:endParaRPr lang="en-US" noProof="0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61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table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606508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table</a:t>
            </a:r>
            <a:endParaRPr lang="en-US" noProof="0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24426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34" charset="-128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7A625E-F61E-422C-83E2-A4AD650C7DE9}" type="datetimeFigureOut">
              <a:rPr lang="en-US">
                <a:solidFill>
                  <a:prstClr val="black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06/30/2016</a:t>
            </a:fld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34" charset="-128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5AE11C-E16E-4E76-B5D8-16B4E8DF7900}" type="slidenum">
              <a:rPr lang="en-US">
                <a:solidFill>
                  <a:prstClr val="black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64588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514600"/>
            <a:ext cx="77724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EC821C"/>
              </a:buClr>
              <a:defRPr sz="2800"/>
            </a:lvl1pPr>
            <a:lvl2pPr>
              <a:buClr>
                <a:srgbClr val="EC821C"/>
              </a:buClr>
              <a:defRPr sz="2800"/>
            </a:lvl2pPr>
            <a:lvl3pPr>
              <a:buClr>
                <a:srgbClr val="EC821C"/>
              </a:buClr>
              <a:defRPr sz="2400"/>
            </a:lvl3pPr>
            <a:lvl4pPr>
              <a:buClr>
                <a:srgbClr val="EC821C"/>
              </a:buClr>
              <a:defRPr sz="2000"/>
            </a:lvl4pPr>
            <a:lvl5pPr>
              <a:buClr>
                <a:srgbClr val="EC821C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90500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87622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A61952-A71A-439D-8722-3C9CD9D7B19D}" type="datetimeFigureOut">
              <a:rPr lang="en-GB">
                <a:solidFill>
                  <a:prstClr val="black"/>
                </a:solidFill>
                <a:latin typeface="Arial" pitchFamily="34" charset="0"/>
                <a:ea typeface="MS PGothic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30/06/2016</a:t>
            </a:fld>
            <a:endParaRPr lang="en-GB">
              <a:solidFill>
                <a:prstClr val="black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1BC598-B25F-4417-8F39-55DD64C3B50F}" type="slidenum">
              <a:rPr lang="en-GB">
                <a:solidFill>
                  <a:prstClr val="black"/>
                </a:solidFill>
                <a:latin typeface="Arial" pitchFamily="34" charset="0"/>
                <a:ea typeface="MS PGothic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/>
              </a:solidFill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502132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3" y="5907088"/>
            <a:ext cx="58483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21526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46768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056968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table</a:t>
            </a:r>
            <a:endParaRPr lang="en-US" noProof="0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46378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table</a:t>
            </a:r>
            <a:endParaRPr lang="en-US" noProof="0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2643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0" y="2057400"/>
            <a:ext cx="91440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400" i="1" smtClean="0">
                <a:solidFill>
                  <a:srgbClr val="156734"/>
                </a:solidFill>
                <a:latin typeface="Calibri" pitchFamily="34" charset="0"/>
              </a:rPr>
              <a:t>Africa Research in Sustainable Intensification for the Next Generation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4400" smtClean="0">
                <a:solidFill>
                  <a:srgbClr val="156734"/>
                </a:solidFill>
                <a:latin typeface="Calibri" pitchFamily="34" charset="0"/>
              </a:rPr>
              <a:t>africa-rising.net</a:t>
            </a:r>
            <a:endParaRPr lang="en-US" altLang="en-US" sz="4400" b="1" i="1" smtClean="0">
              <a:solidFill>
                <a:srgbClr val="156734"/>
              </a:solidFill>
              <a:latin typeface="Calibri" pitchFamily="34" charset="0"/>
            </a:endParaRPr>
          </a:p>
        </p:txBody>
      </p:sp>
      <p:pic>
        <p:nvPicPr>
          <p:cNvPr id="3" name="Picture 4" descr="AR_Global_partner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0" y="5534025"/>
            <a:ext cx="56769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364742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990BC4-9D24-4C4B-97F2-3DFF377D2852}" type="datetimeFigureOut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06/30/2016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07F99B-3BFB-4711-999E-7D6079F5B3C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1181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514600"/>
            <a:ext cx="77724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EC821C"/>
              </a:buClr>
              <a:defRPr sz="2800"/>
            </a:lvl1pPr>
            <a:lvl2pPr>
              <a:buClr>
                <a:srgbClr val="EC821C"/>
              </a:buClr>
              <a:defRPr sz="2800"/>
            </a:lvl2pPr>
            <a:lvl3pPr>
              <a:buClr>
                <a:srgbClr val="EC821C"/>
              </a:buClr>
              <a:defRPr sz="2400"/>
            </a:lvl3pPr>
            <a:lvl4pPr>
              <a:buClr>
                <a:srgbClr val="EC821C"/>
              </a:buClr>
              <a:defRPr sz="2000"/>
            </a:lvl4pPr>
            <a:lvl5pPr>
              <a:buClr>
                <a:srgbClr val="EC821C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31360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51544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465270-4BFA-4E63-9AA0-A4D7563CC26C}" type="datetimeFigureOut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E73C54-A3DE-4F4B-9688-0A9FCD28D7C0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508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C8F566-8EC4-4489-A16D-A8F095A3576C}" type="datetimeFigureOut">
              <a:rPr lang="en-US" smtClean="0"/>
              <a:t>06/30/2016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7A5C6B7-2E39-43BA-A91A-D303E13C2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456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739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779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image" Target="../media/image11.jpeg"/><Relationship Id="rId5" Type="http://schemas.openxmlformats.org/officeDocument/2006/relationships/slideLayout" Target="../slideLayouts/slideLayout34.xml"/><Relationship Id="rId10" Type="http://schemas.openxmlformats.org/officeDocument/2006/relationships/image" Target="../media/image10.jpeg"/><Relationship Id="rId4" Type="http://schemas.openxmlformats.org/officeDocument/2006/relationships/slideLayout" Target="../slideLayouts/slideLayout33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42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1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image" Target="../media/image18.png"/><Relationship Id="rId5" Type="http://schemas.openxmlformats.org/officeDocument/2006/relationships/slideLayout" Target="../slideLayouts/slideLayout50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9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975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9466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32138" y="274638"/>
            <a:ext cx="55546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2138" y="1600200"/>
            <a:ext cx="555466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619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8560E-3F22-46D6-B467-3ED3C468C8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CB736-F4D5-4357-8A1E-1AD00CFEA6D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838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8738"/>
            <a:ext cx="9144000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7627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n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975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4777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5379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n-lt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0496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n-lt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46.emf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10" Type="http://schemas.openxmlformats.org/officeDocument/2006/relationships/image" Target="../media/image67.pn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Placeholder 1"/>
          <p:cNvSpPr>
            <a:spLocks noGrp="1"/>
          </p:cNvSpPr>
          <p:nvPr>
            <p:ph type="body" sz="quarter" idx="11"/>
          </p:nvPr>
        </p:nvSpPr>
        <p:spPr bwMode="auto">
          <a:xfrm>
            <a:off x="914400" y="1447800"/>
            <a:ext cx="7391400" cy="1447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4000" dirty="0" smtClean="0"/>
              <a:t>INTEGRATED </a:t>
            </a:r>
            <a:r>
              <a:rPr lang="en-US" altLang="en-US" sz="4000" dirty="0"/>
              <a:t>LIVESTOCK </a:t>
            </a:r>
            <a:r>
              <a:rPr lang="en-US" altLang="en-US" sz="4000" dirty="0" smtClean="0"/>
              <a:t>FEED INTERVENTIONS  </a:t>
            </a:r>
          </a:p>
          <a:p>
            <a:pPr eaLnBrk="1" hangingPunct="1"/>
            <a:r>
              <a:rPr lang="en-US" altLang="en-US" sz="4000" dirty="0" smtClean="0"/>
              <a:t>in </a:t>
            </a:r>
            <a:r>
              <a:rPr lang="en-US" altLang="en-US" sz="4000" dirty="0"/>
              <a:t>the maize-based systems of </a:t>
            </a:r>
            <a:r>
              <a:rPr lang="en-US" altLang="en-US" sz="4000" dirty="0" err="1"/>
              <a:t>Babati</a:t>
            </a:r>
            <a:r>
              <a:rPr lang="en-US" altLang="en-US" sz="4000" dirty="0"/>
              <a:t> district.</a:t>
            </a:r>
          </a:p>
          <a:p>
            <a:pPr eaLnBrk="1" hangingPunct="1"/>
            <a:endParaRPr lang="en-US" altLang="en-US" sz="4000" b="1" dirty="0" smtClean="0"/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2"/>
          </p:nvPr>
        </p:nvSpPr>
        <p:spPr bwMode="auto">
          <a:xfrm>
            <a:off x="914400" y="4191000"/>
            <a:ext cx="7239000" cy="99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400" i="1" dirty="0" smtClean="0">
                <a:solidFill>
                  <a:srgbClr val="762123"/>
                </a:solidFill>
              </a:rPr>
              <a:t>Ben Lukuyu;  Leonard Marwa, Gregory Sikumba and David Ngunga (ILRI)</a:t>
            </a:r>
          </a:p>
          <a:p>
            <a:pPr eaLnBrk="1" hangingPunct="1"/>
            <a:r>
              <a:rPr lang="en-US" altLang="en-US" sz="2400" i="1" dirty="0" smtClean="0">
                <a:solidFill>
                  <a:srgbClr val="762123"/>
                </a:solidFill>
              </a:rPr>
              <a:t>***</a:t>
            </a:r>
          </a:p>
          <a:p>
            <a:pPr eaLnBrk="1" hangingPunct="1"/>
            <a:r>
              <a:rPr lang="en-US" altLang="en-US" sz="2400" i="1" dirty="0" smtClean="0">
                <a:solidFill>
                  <a:srgbClr val="762123"/>
                </a:solidFill>
              </a:rPr>
              <a:t>Fred Kizito and Job Kihara (CIAT)</a:t>
            </a:r>
          </a:p>
          <a:p>
            <a:pPr eaLnBrk="1" hangingPunct="1"/>
            <a:endParaRPr lang="en-US" altLang="en-US" sz="2400" i="1" dirty="0" smtClean="0">
              <a:solidFill>
                <a:srgbClr val="7621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87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3429000"/>
            <a:ext cx="4578235" cy="34331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-4157"/>
            <a:ext cx="4578235" cy="34331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4578235" cy="34331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35" y="3429000"/>
            <a:ext cx="4578235" cy="34331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Crop residues from maize &amp; beans </a:t>
            </a:r>
            <a:b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066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1"/>
          <p:cNvSpPr>
            <a:spLocks noGrp="1"/>
          </p:cNvSpPr>
          <p:nvPr>
            <p:ph type="body" sz="quarter" idx="12"/>
          </p:nvPr>
        </p:nvSpPr>
        <p:spPr bwMode="auto">
          <a:xfrm>
            <a:off x="457200" y="2438400"/>
            <a:ext cx="8305800" cy="3886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/>
              <a:t>Integrate improved FORAGES as </a:t>
            </a:r>
            <a:r>
              <a:rPr lang="en-US" altLang="en-US" dirty="0"/>
              <a:t>animal </a:t>
            </a:r>
            <a:r>
              <a:rPr lang="en-US" altLang="en-US" dirty="0" smtClean="0"/>
              <a:t>FEED and LAND MANAGEMENT strategy (ILRI/CIAT/)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Enhance use of CROP RESIDUES </a:t>
            </a:r>
            <a:r>
              <a:rPr lang="en-US" altLang="en-US" i="1" dirty="0" smtClean="0"/>
              <a:t>(cereals, legumes and vegetable waste) </a:t>
            </a:r>
            <a:r>
              <a:rPr lang="en-US" altLang="en-US" dirty="0" smtClean="0"/>
              <a:t>as animal FEED (ILRI/CIAT)</a:t>
            </a:r>
          </a:p>
          <a:p>
            <a:endParaRPr lang="en-US" altLang="en-US" dirty="0"/>
          </a:p>
          <a:p>
            <a:r>
              <a:rPr lang="en-US" altLang="en-US" dirty="0" smtClean="0"/>
              <a:t>Exploit </a:t>
            </a:r>
            <a:r>
              <a:rPr lang="en-US" altLang="en-US" dirty="0"/>
              <a:t>locally available feed resources to feed indigenous </a:t>
            </a:r>
            <a:r>
              <a:rPr lang="en-US" altLang="en-US" dirty="0" smtClean="0"/>
              <a:t>chickens (ILRI/AVRDC)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457200" y="1295400"/>
            <a:ext cx="79248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r>
              <a:rPr lang="en-US" altLang="en-US" dirty="0" smtClean="0"/>
              <a:t>…… </a:t>
            </a:r>
            <a:r>
              <a:rPr lang="en-US" altLang="en-US" dirty="0"/>
              <a:t>f</a:t>
            </a:r>
            <a:r>
              <a:rPr lang="en-US" altLang="en-US" dirty="0" smtClean="0"/>
              <a:t>ormed basis for selection of entry points</a:t>
            </a:r>
          </a:p>
        </p:txBody>
      </p:sp>
    </p:spTree>
    <p:extLst>
      <p:ext uri="{BB962C8B-B14F-4D97-AF65-F5344CB8AC3E}">
        <p14:creationId xmlns:p14="http://schemas.microsoft.com/office/powerpoint/2010/main" val="115859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0" y="2819400"/>
            <a:ext cx="9067800" cy="8382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altLang="en-US" sz="3600" b="1" dirty="0" smtClean="0"/>
              <a:t>Activity </a:t>
            </a:r>
            <a:r>
              <a:rPr lang="en-US" altLang="en-US" sz="3600" b="1" dirty="0"/>
              <a:t>1: I</a:t>
            </a:r>
            <a:r>
              <a:rPr lang="en-US" altLang="en-US" sz="3600" b="1" dirty="0" smtClean="0"/>
              <a:t>mproved </a:t>
            </a:r>
            <a:r>
              <a:rPr lang="en-US" altLang="en-US" sz="3600" b="1" dirty="0"/>
              <a:t>forages for livestock feed and as a land management </a:t>
            </a:r>
            <a:r>
              <a:rPr lang="en-US" altLang="en-US" sz="3600" b="1" dirty="0" smtClean="0"/>
              <a:t>strategy.</a:t>
            </a:r>
          </a:p>
        </p:txBody>
      </p:sp>
    </p:spTree>
    <p:extLst>
      <p:ext uri="{BB962C8B-B14F-4D97-AF65-F5344CB8AC3E}">
        <p14:creationId xmlns:p14="http://schemas.microsoft.com/office/powerpoint/2010/main" val="190325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2400" y="1371600"/>
            <a:ext cx="8839200" cy="762000"/>
          </a:xfrm>
        </p:spPr>
        <p:txBody>
          <a:bodyPr>
            <a:normAutofit fontScale="55000" lnSpcReduction="20000"/>
          </a:bodyPr>
          <a:lstStyle/>
          <a:p>
            <a:r>
              <a:rPr lang="en-US" b="1" dirty="0" smtClean="0"/>
              <a:t>2013: On station performance </a:t>
            </a:r>
            <a:r>
              <a:rPr lang="en-US" b="1" dirty="0"/>
              <a:t>of Napier grass accessions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0417864"/>
              </p:ext>
            </p:extLst>
          </p:nvPr>
        </p:nvGraphicFramePr>
        <p:xfrm>
          <a:off x="304800" y="1981200"/>
          <a:ext cx="83058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050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3206750" y="1548880"/>
            <a:ext cx="2432050" cy="1828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en-US" altLang="en-US" sz="3600" dirty="0" smtClean="0"/>
              <a:t>Forages introduced on farm</a:t>
            </a: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2743200" cy="2164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8101" y="3579442"/>
            <a:ext cx="33146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200" i="1" dirty="0" smtClean="0">
                <a:solidFill>
                  <a:prstClr val="black"/>
                </a:solidFill>
              </a:rPr>
              <a:t>Napier grass/ </a:t>
            </a:r>
            <a:r>
              <a:rPr lang="en-US" altLang="en-US" sz="1200" i="1" dirty="0" err="1" smtClean="0">
                <a:solidFill>
                  <a:prstClr val="black"/>
                </a:solidFill>
              </a:rPr>
              <a:t>Leucaena</a:t>
            </a:r>
            <a:r>
              <a:rPr lang="en-US" altLang="en-US" sz="1200" i="1" dirty="0" smtClean="0">
                <a:solidFill>
                  <a:prstClr val="black"/>
                </a:solidFill>
              </a:rPr>
              <a:t> </a:t>
            </a:r>
            <a:r>
              <a:rPr lang="en-US" altLang="en-US" sz="1200" i="1" dirty="0" err="1" smtClean="0">
                <a:solidFill>
                  <a:prstClr val="black"/>
                </a:solidFill>
              </a:rPr>
              <a:t>leucocephala</a:t>
            </a:r>
            <a:r>
              <a:rPr lang="en-US" altLang="en-US" sz="1200" i="1" dirty="0" smtClean="0">
                <a:solidFill>
                  <a:prstClr val="black"/>
                </a:solidFill>
              </a:rPr>
              <a:t> </a:t>
            </a:r>
            <a:r>
              <a:rPr lang="en-US" altLang="en-US" sz="1200" dirty="0" smtClean="0">
                <a:solidFill>
                  <a:prstClr val="black"/>
                </a:solidFill>
              </a:rPr>
              <a:t>plot </a:t>
            </a:r>
            <a:r>
              <a:rPr lang="en-US" altLang="en-US" sz="1200" dirty="0">
                <a:solidFill>
                  <a:prstClr val="black"/>
                </a:solidFill>
              </a:rPr>
              <a:t>in </a:t>
            </a:r>
            <a:r>
              <a:rPr lang="en-US" altLang="en-US" sz="1200" dirty="0" err="1">
                <a:solidFill>
                  <a:prstClr val="black"/>
                </a:solidFill>
              </a:rPr>
              <a:t>Babati</a:t>
            </a:r>
            <a:endParaRPr lang="en-US" altLang="en-US" sz="1200" dirty="0">
              <a:solidFill>
                <a:prstClr val="black"/>
              </a:solidFill>
            </a:endParaRPr>
          </a:p>
        </p:txBody>
      </p:sp>
      <p:sp>
        <p:nvSpPr>
          <p:cNvPr id="7174" name="Rectangle 4"/>
          <p:cNvSpPr>
            <a:spLocks noChangeArrowheads="1"/>
          </p:cNvSpPr>
          <p:nvPr/>
        </p:nvSpPr>
        <p:spPr bwMode="auto">
          <a:xfrm>
            <a:off x="6172199" y="3657600"/>
            <a:ext cx="248194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prstClr val="black"/>
                </a:solidFill>
              </a:rPr>
              <a:t>A Napier grass plot in </a:t>
            </a:r>
            <a:r>
              <a:rPr lang="en-US" altLang="en-US" sz="1200" dirty="0" err="1">
                <a:solidFill>
                  <a:prstClr val="black"/>
                </a:solidFill>
              </a:rPr>
              <a:t>Babati</a:t>
            </a:r>
            <a:endParaRPr lang="en-US" altLang="en-US" sz="1200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88368"/>
            <a:ext cx="2481943" cy="2193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00" y="4343400"/>
            <a:ext cx="28448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5892800" y="6477000"/>
            <a:ext cx="3022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 smtClean="0">
                <a:solidFill>
                  <a:prstClr val="black"/>
                </a:solidFill>
              </a:rPr>
              <a:t>A </a:t>
            </a:r>
            <a:r>
              <a:rPr lang="en-US" altLang="en-US" sz="1200" dirty="0" err="1" smtClean="0">
                <a:solidFill>
                  <a:prstClr val="black"/>
                </a:solidFill>
              </a:rPr>
              <a:t>Desmogium</a:t>
            </a:r>
            <a:r>
              <a:rPr lang="en-US" altLang="en-US" sz="1200" dirty="0" smtClean="0">
                <a:solidFill>
                  <a:prstClr val="black"/>
                </a:solidFill>
              </a:rPr>
              <a:t> green leaf  plot </a:t>
            </a:r>
            <a:r>
              <a:rPr lang="en-US" altLang="en-US" sz="1200" dirty="0">
                <a:solidFill>
                  <a:prstClr val="black"/>
                </a:solidFill>
              </a:rPr>
              <a:t>in </a:t>
            </a:r>
            <a:r>
              <a:rPr lang="en-US" altLang="en-US" sz="1200" dirty="0" err="1">
                <a:solidFill>
                  <a:prstClr val="black"/>
                </a:solidFill>
              </a:rPr>
              <a:t>Babati</a:t>
            </a:r>
            <a:endParaRPr lang="en-US" altLang="en-US" sz="1200" dirty="0">
              <a:solidFill>
                <a:prstClr val="black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629" y="4067277"/>
            <a:ext cx="1698171" cy="2268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54000" y="6357257"/>
            <a:ext cx="3022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 smtClean="0">
                <a:solidFill>
                  <a:prstClr val="black"/>
                </a:solidFill>
              </a:rPr>
              <a:t>A </a:t>
            </a:r>
            <a:r>
              <a:rPr lang="en-US" altLang="en-US" sz="1200" dirty="0" err="1" smtClean="0">
                <a:solidFill>
                  <a:prstClr val="black"/>
                </a:solidFill>
              </a:rPr>
              <a:t>Desmogium</a:t>
            </a:r>
            <a:r>
              <a:rPr lang="en-US" altLang="en-US" sz="1200" dirty="0" smtClean="0">
                <a:solidFill>
                  <a:prstClr val="black"/>
                </a:solidFill>
              </a:rPr>
              <a:t> silver leaf  plot </a:t>
            </a:r>
            <a:r>
              <a:rPr lang="en-US" altLang="en-US" sz="1200" dirty="0">
                <a:solidFill>
                  <a:prstClr val="black"/>
                </a:solidFill>
              </a:rPr>
              <a:t>in </a:t>
            </a:r>
            <a:r>
              <a:rPr lang="en-US" altLang="en-US" sz="1200" dirty="0" err="1">
                <a:solidFill>
                  <a:prstClr val="black"/>
                </a:solidFill>
              </a:rPr>
              <a:t>Babati</a:t>
            </a:r>
            <a:endParaRPr lang="en-US" alt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67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6200" y="1828800"/>
            <a:ext cx="38862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Napier Forage yield (2015 long rain season )</a:t>
            </a:r>
            <a:endParaRPr lang="en-US" sz="36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4252409"/>
              </p:ext>
            </p:extLst>
          </p:nvPr>
        </p:nvGraphicFramePr>
        <p:xfrm>
          <a:off x="152400" y="4038600"/>
          <a:ext cx="475210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6769388"/>
              </p:ext>
            </p:extLst>
          </p:nvPr>
        </p:nvGraphicFramePr>
        <p:xfrm>
          <a:off x="4191000" y="990600"/>
          <a:ext cx="4876800" cy="2905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638800" y="4495800"/>
            <a:ext cx="3048000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b="1" dirty="0" smtClean="0"/>
              <a:t>High yield of stems</a:t>
            </a:r>
          </a:p>
          <a:p>
            <a:endParaRPr lang="en-US" b="1" dirty="0"/>
          </a:p>
          <a:p>
            <a:r>
              <a:rPr lang="en-US" dirty="0" smtClean="0"/>
              <a:t>These stems go to waste due to poor processing. Results warrants the need to increase use of forage choppers.</a:t>
            </a:r>
            <a:endParaRPr lang="en-US" dirty="0"/>
          </a:p>
        </p:txBody>
      </p:sp>
      <p:sp>
        <p:nvSpPr>
          <p:cNvPr id="2" name="Oval 1"/>
          <p:cNvSpPr/>
          <p:nvPr/>
        </p:nvSpPr>
        <p:spPr>
          <a:xfrm>
            <a:off x="838200" y="4800600"/>
            <a:ext cx="457200" cy="1981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124200" y="4800600"/>
            <a:ext cx="457200" cy="1981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981200" y="4800600"/>
            <a:ext cx="457200" cy="1981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705600" y="1828800"/>
            <a:ext cx="457200" cy="1981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019800" y="1828800"/>
            <a:ext cx="457200" cy="1981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239000" y="1839686"/>
            <a:ext cx="457200" cy="1981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00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2286000" y="957263"/>
            <a:ext cx="6858000" cy="871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2800" b="1" smtClean="0"/>
              <a:t>Chemical Composition of Napier grass</a:t>
            </a:r>
            <a:endParaRPr lang="en-US" altLang="en-US" b="1" smtClean="0"/>
          </a:p>
        </p:txBody>
      </p:sp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4584700" y="1549400"/>
            <a:ext cx="448627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mtClean="0">
                <a:solidFill>
                  <a:prstClr val="black"/>
                </a:solidFill>
              </a:rPr>
              <a:t>Kakamega 1 had the highest amount of crude protein in the leaves.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en-US" altLang="en-US" smtClean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mtClean="0">
                <a:solidFill>
                  <a:prstClr val="black"/>
                </a:solidFill>
              </a:rPr>
              <a:t>Overall most amounts of crude protein are leaves of the plant.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en-US" altLang="en-US" smtClean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mtClean="0">
                <a:solidFill>
                  <a:prstClr val="black"/>
                </a:solidFill>
              </a:rPr>
              <a:t>However, during feeding, stems are not fully utilized besides having significant amounts of crude protein.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en-US" altLang="en-US" sz="2800" smtClean="0">
              <a:solidFill>
                <a:prstClr val="black"/>
              </a:solidFill>
            </a:endParaRPr>
          </a:p>
        </p:txBody>
      </p:sp>
      <p:sp>
        <p:nvSpPr>
          <p:cNvPr id="11268" name="TextBox 2"/>
          <p:cNvSpPr txBox="1">
            <a:spLocks noChangeArrowheads="1"/>
          </p:cNvSpPr>
          <p:nvPr/>
        </p:nvSpPr>
        <p:spPr bwMode="auto">
          <a:xfrm>
            <a:off x="0" y="4419600"/>
            <a:ext cx="3200400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mtClean="0">
                <a:solidFill>
                  <a:prstClr val="black"/>
                </a:solidFill>
              </a:rPr>
              <a:t>The leaves are more digestible than the stems.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en-US" altLang="en-US" smtClean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mtClean="0">
                <a:solidFill>
                  <a:prstClr val="black"/>
                </a:solidFill>
              </a:rPr>
              <a:t>Generally there isn't much difference between the digestibility of the leaves compared to the stems.</a:t>
            </a:r>
            <a:endParaRPr lang="en-US" altLang="en-US" sz="2800" smtClean="0">
              <a:solidFill>
                <a:prstClr val="black"/>
              </a:solidFill>
            </a:endParaRPr>
          </a:p>
        </p:txBody>
      </p:sp>
      <p:pic>
        <p:nvPicPr>
          <p:cNvPr id="1126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4584700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288" y="4127500"/>
            <a:ext cx="5870575" cy="264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869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6200" y="1219200"/>
            <a:ext cx="8991600" cy="685800"/>
          </a:xfrm>
        </p:spPr>
        <p:txBody>
          <a:bodyPr/>
          <a:lstStyle/>
          <a:p>
            <a:r>
              <a:rPr lang="en-US" dirty="0" smtClean="0"/>
              <a:t>Farmer variety preferences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947252"/>
              </p:ext>
            </p:extLst>
          </p:nvPr>
        </p:nvGraphicFramePr>
        <p:xfrm>
          <a:off x="152400" y="2057395"/>
          <a:ext cx="8839200" cy="4709165"/>
        </p:xfrm>
        <a:graphic>
          <a:graphicData uri="http://schemas.openxmlformats.org/drawingml/2006/table">
            <a:tbl>
              <a:tblPr firstRow="1" firstCol="1" bandRow="1"/>
              <a:tblGrid>
                <a:gridCol w="1285702"/>
                <a:gridCol w="3444045"/>
                <a:gridCol w="1944752"/>
                <a:gridCol w="901959"/>
                <a:gridCol w="1262742"/>
              </a:tblGrid>
              <a:tr h="8829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Accession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Attributes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Ranking of attributes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Rank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by total yield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Rank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by quality (leaf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 stem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ratio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645">
                <a:tc rowSpan="4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ILRI 16837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Large number of leaves /plant and shoots/stool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4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Resistant to drought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Rapid recovery after cutting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Late flowering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645">
                <a:tc rowSpan="4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KK2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Fewer leaves/stem,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shoots/stool 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and medium height stems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4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Resilient to drought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Fast recovery after cutting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Large size leaves and thick stems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323"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ILRI 16835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Fewer shoots but vigorous 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4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Tolerant to drought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Late flowering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918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2633663" y="1003300"/>
            <a:ext cx="6738937" cy="749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3600" b="1" smtClean="0"/>
              <a:t>Productivity-environment nexus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663800"/>
            <a:ext cx="2222400" cy="222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4246563" y="3886200"/>
            <a:ext cx="23066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 smtClean="0">
                <a:solidFill>
                  <a:prstClr val="black"/>
                </a:solidFill>
              </a:rPr>
              <a:t>Runoff measurements</a:t>
            </a:r>
          </a:p>
        </p:txBody>
      </p:sp>
      <p:grpSp>
        <p:nvGrpSpPr>
          <p:cNvPr id="15365" name="Group 6"/>
          <p:cNvGrpSpPr>
            <a:grpSpLocks/>
          </p:cNvGrpSpPr>
          <p:nvPr/>
        </p:nvGrpSpPr>
        <p:grpSpPr bwMode="auto">
          <a:xfrm>
            <a:off x="119063" y="2524125"/>
            <a:ext cx="4124325" cy="3595688"/>
            <a:chOff x="-38470" y="3952464"/>
            <a:chExt cx="3785385" cy="2898802"/>
          </a:xfrm>
        </p:grpSpPr>
        <p:pic>
          <p:nvPicPr>
            <p:cNvPr id="15371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470" y="3952464"/>
              <a:ext cx="3778353" cy="2898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3334573" y="4825304"/>
              <a:ext cx="412342" cy="146283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5366" name="TextBox 9"/>
          <p:cNvSpPr txBox="1">
            <a:spLocks noChangeArrowheads="1"/>
          </p:cNvSpPr>
          <p:nvPr/>
        </p:nvSpPr>
        <p:spPr bwMode="auto">
          <a:xfrm>
            <a:off x="268288" y="1447800"/>
            <a:ext cx="396716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i="1" smtClean="0">
                <a:solidFill>
                  <a:srgbClr val="7030A0"/>
                </a:solidFill>
              </a:rPr>
              <a:t>Analysis on selected species: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i="1" smtClean="0">
                <a:solidFill>
                  <a:srgbClr val="7030A0"/>
                </a:solidFill>
              </a:rPr>
              <a:t>Higher runoff trends noted in control trials compared to plots with forages.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i="1" smtClean="0">
                <a:solidFill>
                  <a:srgbClr val="7030A0"/>
                </a:solidFill>
              </a:rPr>
              <a:t>Forage combinations provided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i="1" smtClean="0">
                <a:solidFill>
                  <a:srgbClr val="7030A0"/>
                </a:solidFill>
              </a:rPr>
              <a:t>sufficient and beneficial soil cover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i="1" smtClean="0">
                <a:solidFill>
                  <a:srgbClr val="7030A0"/>
                </a:solidFill>
              </a:rPr>
              <a:t>to subdue runoff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400" b="1" i="1" smtClean="0">
              <a:solidFill>
                <a:srgbClr val="7030A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683" y="1937690"/>
            <a:ext cx="2257805" cy="16933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368" name="TextBox 11"/>
          <p:cNvSpPr txBox="1">
            <a:spLocks noChangeArrowheads="1"/>
          </p:cNvSpPr>
          <p:nvPr/>
        </p:nvSpPr>
        <p:spPr bwMode="auto">
          <a:xfrm>
            <a:off x="7315200" y="3668713"/>
            <a:ext cx="12049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 smtClean="0">
                <a:solidFill>
                  <a:prstClr val="black"/>
                </a:solidFill>
              </a:rPr>
              <a:t>Infiltration</a:t>
            </a:r>
          </a:p>
        </p:txBody>
      </p:sp>
      <p:pic>
        <p:nvPicPr>
          <p:cNvPr id="15369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114800"/>
            <a:ext cx="253365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0" name="TextBox 13"/>
          <p:cNvSpPr txBox="1">
            <a:spLocks noChangeArrowheads="1"/>
          </p:cNvSpPr>
          <p:nvPr/>
        </p:nvSpPr>
        <p:spPr bwMode="auto">
          <a:xfrm>
            <a:off x="4298950" y="5024438"/>
            <a:ext cx="22542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i="1" smtClean="0">
                <a:solidFill>
                  <a:srgbClr val="7030A0"/>
                </a:solidFill>
              </a:rPr>
              <a:t>Higher infiltration measurements were recorded along contour forage strips and below the contour strips in Seloto, Babati District</a:t>
            </a:r>
          </a:p>
        </p:txBody>
      </p:sp>
    </p:spTree>
    <p:extLst>
      <p:ext uri="{BB962C8B-B14F-4D97-AF65-F5344CB8AC3E}">
        <p14:creationId xmlns:p14="http://schemas.microsoft.com/office/powerpoint/2010/main" val="71278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457200" y="1143000"/>
            <a:ext cx="83058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4000" smtClean="0"/>
              <a:t>The productivity-environment nexus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732" y="1816200"/>
            <a:ext cx="2520268" cy="1890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388" name="TextBox 11"/>
          <p:cNvSpPr txBox="1">
            <a:spLocks noChangeArrowheads="1"/>
          </p:cNvSpPr>
          <p:nvPr/>
        </p:nvSpPr>
        <p:spPr bwMode="auto">
          <a:xfrm>
            <a:off x="4545013" y="3697288"/>
            <a:ext cx="38782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 smtClean="0">
                <a:solidFill>
                  <a:prstClr val="black"/>
                </a:solidFill>
              </a:rPr>
              <a:t>Soil moisture storage monitoring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 smtClean="0">
                <a:solidFill>
                  <a:prstClr val="black"/>
                </a:solidFill>
              </a:rPr>
              <a:t>with Diviner 2000 Probes </a:t>
            </a:r>
          </a:p>
        </p:txBody>
      </p:sp>
      <p:pic>
        <p:nvPicPr>
          <p:cNvPr id="16389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2590800"/>
            <a:ext cx="412115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Box 13"/>
          <p:cNvSpPr txBox="1">
            <a:spLocks noChangeArrowheads="1"/>
          </p:cNvSpPr>
          <p:nvPr/>
        </p:nvSpPr>
        <p:spPr bwMode="auto">
          <a:xfrm>
            <a:off x="4038600" y="4425950"/>
            <a:ext cx="523716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 i="1" smtClean="0">
                <a:solidFill>
                  <a:srgbClr val="7030A0"/>
                </a:solidFill>
              </a:rPr>
              <a:t>Analysis on selected species: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 i="1" smtClean="0">
                <a:solidFill>
                  <a:srgbClr val="7030A0"/>
                </a:solidFill>
              </a:rPr>
              <a:t>Overall increment in water balance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 i="1" smtClean="0">
                <a:solidFill>
                  <a:srgbClr val="7030A0"/>
                </a:solidFill>
              </a:rPr>
              <a:t>Components with more soil moisture storage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 i="1" smtClean="0">
                <a:solidFill>
                  <a:srgbClr val="7030A0"/>
                </a:solidFill>
              </a:rPr>
              <a:t>within the forage species compared to control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 i="1" smtClean="0">
                <a:solidFill>
                  <a:srgbClr val="7030A0"/>
                </a:solidFill>
              </a:rPr>
              <a:t>-Critical here to assess tradeoffs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 i="1" smtClean="0">
                <a:solidFill>
                  <a:srgbClr val="7030A0"/>
                </a:solidFill>
              </a:rPr>
              <a:t>associated with labor, gains in the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 i="1" smtClean="0">
                <a:solidFill>
                  <a:srgbClr val="7030A0"/>
                </a:solidFill>
              </a:rPr>
              <a:t>resource base and feed productivity.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b="1" i="1" smtClean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48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41757" y="2971800"/>
            <a:ext cx="1645043" cy="523220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lvl="0" indent="0" fontAlgn="auto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Calibri"/>
                <a:cs typeface="Times New Roman"/>
              </a:defRPr>
            </a:lvl1pPr>
          </a:lstStyle>
          <a:p>
            <a:r>
              <a:rPr lang="en-US" dirty="0"/>
              <a:t>Test business models - ongoing</a:t>
            </a:r>
          </a:p>
        </p:txBody>
      </p:sp>
      <p:sp>
        <p:nvSpPr>
          <p:cNvPr id="51" name="Text Box 10"/>
          <p:cNvSpPr txBox="1"/>
          <p:nvPr/>
        </p:nvSpPr>
        <p:spPr>
          <a:xfrm>
            <a:off x="7109505" y="4333904"/>
            <a:ext cx="1577295" cy="314296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0" noProof="0" dirty="0" smtClean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Pilot c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hicken rations - ongoing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99828" y="1066799"/>
            <a:ext cx="8985493" cy="5105401"/>
            <a:chOff x="133350" y="-1"/>
            <a:chExt cx="9633539" cy="6134101"/>
          </a:xfrm>
        </p:grpSpPr>
        <p:grpSp>
          <p:nvGrpSpPr>
            <p:cNvPr id="16" name="Group 15"/>
            <p:cNvGrpSpPr/>
            <p:nvPr/>
          </p:nvGrpSpPr>
          <p:grpSpPr>
            <a:xfrm>
              <a:off x="133350" y="2917489"/>
              <a:ext cx="9124581" cy="934910"/>
              <a:chOff x="133350" y="-473411"/>
              <a:chExt cx="9124581" cy="934910"/>
            </a:xfrm>
          </p:grpSpPr>
          <p:sp>
            <p:nvSpPr>
              <p:cNvPr id="19" name="Text Box 7"/>
              <p:cNvSpPr txBox="1"/>
              <p:nvPr/>
            </p:nvSpPr>
            <p:spPr>
              <a:xfrm>
                <a:off x="7648575" y="-268548"/>
                <a:ext cx="819150" cy="400050"/>
              </a:xfrm>
              <a:prstGeom prst="rect">
                <a:avLst/>
              </a:prstGeom>
              <a:solidFill>
                <a:sysClr val="window" lastClr="FFFFFF"/>
              </a:solidFill>
              <a:ln w="6350"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2016</a:t>
                </a: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  <p:grpSp>
            <p:nvGrpSpPr>
              <p:cNvPr id="20" name="Group 19"/>
              <p:cNvGrpSpPr/>
              <p:nvPr/>
            </p:nvGrpSpPr>
            <p:grpSpPr>
              <a:xfrm>
                <a:off x="133350" y="-473411"/>
                <a:ext cx="9124581" cy="934910"/>
                <a:chOff x="133350" y="-473411"/>
                <a:chExt cx="9124581" cy="934910"/>
              </a:xfrm>
            </p:grpSpPr>
            <p:sp>
              <p:nvSpPr>
                <p:cNvPr id="27" name="Right Arrow 26"/>
                <p:cNvSpPr/>
                <p:nvPr/>
              </p:nvSpPr>
              <p:spPr>
                <a:xfrm>
                  <a:off x="133350" y="-473411"/>
                  <a:ext cx="9124581" cy="934910"/>
                </a:xfrm>
                <a:prstGeom prst="rightArrow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Text Box 9"/>
                <p:cNvSpPr txBox="1"/>
                <p:nvPr/>
              </p:nvSpPr>
              <p:spPr>
                <a:xfrm>
                  <a:off x="677694" y="-220355"/>
                  <a:ext cx="819150" cy="400050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Calibri"/>
                      <a:cs typeface="Times New Roman"/>
                    </a:rPr>
                    <a:t>2012</a:t>
                  </a: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23" name="Text Box 6"/>
                <p:cNvSpPr txBox="1"/>
                <p:nvPr/>
              </p:nvSpPr>
              <p:spPr>
                <a:xfrm>
                  <a:off x="5990105" y="-220355"/>
                  <a:ext cx="819150" cy="400050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Calibri"/>
                      <a:cs typeface="Times New Roman"/>
                    </a:rPr>
                    <a:t>2015</a:t>
                  </a: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24" name="Text Box 5"/>
                <p:cNvSpPr txBox="1"/>
                <p:nvPr/>
              </p:nvSpPr>
              <p:spPr>
                <a:xfrm>
                  <a:off x="4356192" y="-220355"/>
                  <a:ext cx="819150" cy="400050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Calibri"/>
                      <a:cs typeface="Times New Roman"/>
                    </a:rPr>
                    <a:t>2014</a:t>
                  </a: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25" name="Text Box 4"/>
                <p:cNvSpPr txBox="1"/>
                <p:nvPr/>
              </p:nvSpPr>
              <p:spPr>
                <a:xfrm>
                  <a:off x="2640583" y="-220355"/>
                  <a:ext cx="819150" cy="400050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Calibri"/>
                      <a:cs typeface="Times New Roman"/>
                    </a:rPr>
                    <a:t>2013</a:t>
                  </a: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endParaRPr>
                </a:p>
              </p:txBody>
            </p:sp>
          </p:grpSp>
        </p:grpSp>
        <p:sp>
          <p:nvSpPr>
            <p:cNvPr id="17" name="Down Arrow 16"/>
            <p:cNvSpPr/>
            <p:nvPr/>
          </p:nvSpPr>
          <p:spPr>
            <a:xfrm>
              <a:off x="9224229" y="390525"/>
              <a:ext cx="523875" cy="5743575"/>
            </a:xfrm>
            <a:prstGeom prst="downArrow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Text Box 12"/>
            <p:cNvSpPr txBox="1"/>
            <p:nvPr/>
          </p:nvSpPr>
          <p:spPr>
            <a:xfrm>
              <a:off x="8567737" y="-1"/>
              <a:ext cx="1199152" cy="333375"/>
            </a:xfrm>
            <a:prstGeom prst="rect">
              <a:avLst/>
            </a:prstGeom>
            <a:solidFill>
              <a:sysClr val="window" lastClr="FFFFFF"/>
            </a:solidFill>
            <a:ln w="6350">
              <a:solidFill>
                <a:prstClr val="black"/>
              </a:solidFill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rPr>
                <a:t>RESEARCH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28" name="Text Box 13"/>
          <p:cNvSpPr txBox="1"/>
          <p:nvPr/>
        </p:nvSpPr>
        <p:spPr>
          <a:xfrm>
            <a:off x="7620000" y="6248400"/>
            <a:ext cx="1465321" cy="53340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400" b="1" dirty="0" smtClean="0">
                <a:effectLst/>
                <a:latin typeface="Calibri"/>
                <a:ea typeface="Calibri"/>
                <a:cs typeface="Times New Roman"/>
              </a:rPr>
              <a:t>ON FARM DEVELOPEMENT</a:t>
            </a:r>
            <a:endParaRPr lang="en-US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9" name="Text Box 10"/>
          <p:cNvSpPr txBox="1"/>
          <p:nvPr/>
        </p:nvSpPr>
        <p:spPr>
          <a:xfrm>
            <a:off x="0" y="1391833"/>
            <a:ext cx="866775" cy="58102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Rapid scoping exercise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0" name="Text Box 11"/>
          <p:cNvSpPr txBox="1"/>
          <p:nvPr/>
        </p:nvSpPr>
        <p:spPr>
          <a:xfrm>
            <a:off x="762000" y="1828800"/>
            <a:ext cx="1600199" cy="58102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1000"/>
              </a:spcAft>
            </a:pPr>
            <a:r>
              <a:rPr lang="en-US" sz="1400" b="1" dirty="0">
                <a:solidFill>
                  <a:srgbClr val="C00000"/>
                </a:solidFill>
                <a:effectLst/>
                <a:latin typeface="Calibri"/>
                <a:ea typeface="Calibri"/>
                <a:cs typeface="Times New Roman"/>
              </a:rPr>
              <a:t>Feed assessments using the FEAST tool</a:t>
            </a:r>
            <a:endParaRPr lang="en-US" sz="1100" b="1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1" name="Text Box 10"/>
          <p:cNvSpPr txBox="1"/>
          <p:nvPr/>
        </p:nvSpPr>
        <p:spPr>
          <a:xfrm>
            <a:off x="2363535" y="1344267"/>
            <a:ext cx="1217865" cy="628592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Survey for indigenous chickens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2" name="Text Box 10"/>
          <p:cNvSpPr txBox="1"/>
          <p:nvPr/>
        </p:nvSpPr>
        <p:spPr>
          <a:xfrm>
            <a:off x="2330878" y="2209800"/>
            <a:ext cx="1676398" cy="58102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On station testing of forage varieties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3" name="Text Box 10"/>
          <p:cNvSpPr txBox="1"/>
          <p:nvPr/>
        </p:nvSpPr>
        <p:spPr>
          <a:xfrm>
            <a:off x="3048001" y="2847975"/>
            <a:ext cx="1372310" cy="58102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On farm testing of forage varieties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4" name="Text Box 10"/>
          <p:cNvSpPr txBox="1"/>
          <p:nvPr/>
        </p:nvSpPr>
        <p:spPr>
          <a:xfrm>
            <a:off x="4191000" y="3130145"/>
            <a:ext cx="1523289" cy="45125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Forage ‘best bets’ identified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5" name="Text Box 10"/>
          <p:cNvSpPr txBox="1"/>
          <p:nvPr/>
        </p:nvSpPr>
        <p:spPr>
          <a:xfrm>
            <a:off x="5105401" y="4273145"/>
            <a:ext cx="1860156" cy="45125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Tested various forage combinations on farm</a:t>
            </a:r>
            <a:r>
              <a:rPr kumimoji="0" lang="en-US" sz="14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6" name="Text Box 10"/>
          <p:cNvSpPr txBox="1"/>
          <p:nvPr/>
        </p:nvSpPr>
        <p:spPr>
          <a:xfrm>
            <a:off x="3867434" y="1600200"/>
            <a:ext cx="1695166" cy="58102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noProof="0" dirty="0" smtClean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In</a:t>
            </a: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troduced and tested local forage chopper</a:t>
            </a:r>
            <a:r>
              <a:rPr kumimoji="0" lang="en-US" sz="1400" b="1" i="0" u="none" strike="noStrike" kern="0" cap="none" spc="0" normalizeH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and baler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7" name="Text Box 10"/>
          <p:cNvSpPr txBox="1"/>
          <p:nvPr/>
        </p:nvSpPr>
        <p:spPr>
          <a:xfrm>
            <a:off x="5442266" y="2057400"/>
            <a:ext cx="1415733" cy="58102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noProof="0" dirty="0" smtClean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Purchased more efficient </a:t>
            </a: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forage choppers  and feed mills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8" name="Text Box 10"/>
          <p:cNvSpPr txBox="1"/>
          <p:nvPr/>
        </p:nvSpPr>
        <p:spPr>
          <a:xfrm>
            <a:off x="6682399" y="4800600"/>
            <a:ext cx="1852001" cy="45125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Forage ‘best best’ combinations identified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39" name="Text Box 10"/>
          <p:cNvSpPr txBox="1"/>
          <p:nvPr/>
        </p:nvSpPr>
        <p:spPr>
          <a:xfrm>
            <a:off x="7088225" y="5486400"/>
            <a:ext cx="1369975" cy="451255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Initiate integration on farms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42" name="Text Box 10"/>
          <p:cNvSpPr txBox="1"/>
          <p:nvPr/>
        </p:nvSpPr>
        <p:spPr>
          <a:xfrm>
            <a:off x="6857999" y="2286000"/>
            <a:ext cx="1638300" cy="744311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Tested forage choppers &amp; feed mills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4494494" y="5251855"/>
            <a:ext cx="2593731" cy="1145972"/>
            <a:chOff x="4494494" y="5251855"/>
            <a:chExt cx="2593731" cy="1145972"/>
          </a:xfrm>
        </p:grpSpPr>
        <p:sp>
          <p:nvSpPr>
            <p:cNvPr id="40" name="Text Box 10"/>
            <p:cNvSpPr txBox="1"/>
            <p:nvPr/>
          </p:nvSpPr>
          <p:spPr>
            <a:xfrm>
              <a:off x="4494494" y="5251855"/>
              <a:ext cx="1852001" cy="451255"/>
            </a:xfrm>
            <a:prstGeom prst="rect">
              <a:avLst/>
            </a:prstGeom>
            <a:solidFill>
              <a:sysClr val="window" lastClr="FFFFFF"/>
            </a:solidFill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kern="0" dirty="0" smtClean="0">
                  <a:solidFill>
                    <a:schemeClr val="accent1">
                      <a:lumMod val="75000"/>
                    </a:schemeClr>
                  </a:solidFill>
                  <a:latin typeface="Calibri"/>
                  <a:ea typeface="Calibri"/>
                  <a:cs typeface="Times New Roman"/>
                </a:rPr>
                <a:t>Identify forage champions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43" name="Text Box 10"/>
            <p:cNvSpPr txBox="1"/>
            <p:nvPr/>
          </p:nvSpPr>
          <p:spPr>
            <a:xfrm>
              <a:off x="4550840" y="5946572"/>
              <a:ext cx="1852001" cy="451255"/>
            </a:xfrm>
            <a:prstGeom prst="rect">
              <a:avLst/>
            </a:prstGeom>
            <a:solidFill>
              <a:sysClr val="window" lastClr="FFFFFF"/>
            </a:solidFill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kern="0" dirty="0" smtClean="0">
                  <a:solidFill>
                    <a:schemeClr val="accent1">
                      <a:lumMod val="75000"/>
                    </a:schemeClr>
                  </a:solidFill>
                  <a:latin typeface="Calibri"/>
                  <a:ea typeface="Calibri"/>
                  <a:cs typeface="Times New Roman"/>
                </a:rPr>
                <a:t>Develop a forage seed and planting materials supply system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44" name="Straight Arrow Connector 43"/>
            <p:cNvCxnSpPr/>
            <p:nvPr/>
          </p:nvCxnSpPr>
          <p:spPr>
            <a:xfrm flipH="1" flipV="1">
              <a:off x="5943600" y="5477482"/>
              <a:ext cx="1021957" cy="891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>
              <a:stCxn id="39" idx="1"/>
              <a:endCxn id="43" idx="3"/>
            </p:cNvCxnSpPr>
            <p:nvPr/>
          </p:nvCxnSpPr>
          <p:spPr>
            <a:xfrm flipH="1">
              <a:off x="6402841" y="5712028"/>
              <a:ext cx="685384" cy="4601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 Box 10"/>
          <p:cNvSpPr txBox="1"/>
          <p:nvPr/>
        </p:nvSpPr>
        <p:spPr>
          <a:xfrm>
            <a:off x="4344735" y="2476529"/>
            <a:ext cx="1075759" cy="628592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Chicken rations formulated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50" name="Text Box 10"/>
          <p:cNvSpPr txBox="1"/>
          <p:nvPr/>
        </p:nvSpPr>
        <p:spPr>
          <a:xfrm>
            <a:off x="5638801" y="2971800"/>
            <a:ext cx="1081697" cy="628592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0" noProof="0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C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hicken rations tested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41" name="Text Box 6"/>
          <p:cNvSpPr txBox="1"/>
          <p:nvPr/>
        </p:nvSpPr>
        <p:spPr>
          <a:xfrm>
            <a:off x="7009166" y="3705639"/>
            <a:ext cx="764046" cy="332961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2016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638800" y="5946572"/>
            <a:ext cx="1685360" cy="835228"/>
            <a:chOff x="6035478" y="5946572"/>
            <a:chExt cx="1456049" cy="835228"/>
          </a:xfrm>
        </p:grpSpPr>
        <p:sp>
          <p:nvSpPr>
            <p:cNvPr id="45" name="Text Box 10"/>
            <p:cNvSpPr txBox="1"/>
            <p:nvPr/>
          </p:nvSpPr>
          <p:spPr>
            <a:xfrm>
              <a:off x="6035478" y="6330545"/>
              <a:ext cx="1456049" cy="451255"/>
            </a:xfrm>
            <a:prstGeom prst="rect">
              <a:avLst/>
            </a:prstGeom>
            <a:solidFill>
              <a:sysClr val="window" lastClr="FFFFFF"/>
            </a:solidFill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kern="0" dirty="0" smtClean="0">
                  <a:solidFill>
                    <a:schemeClr val="accent1">
                      <a:lumMod val="75000"/>
                    </a:schemeClr>
                  </a:solidFill>
                  <a:latin typeface="Calibri"/>
                  <a:ea typeface="Calibri"/>
                  <a:cs typeface="Times New Roman"/>
                </a:rPr>
                <a:t>Impact of forages on productivity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4" name="Straight Arrow Connector 3"/>
            <p:cNvCxnSpPr/>
            <p:nvPr/>
          </p:nvCxnSpPr>
          <p:spPr>
            <a:xfrm flipH="1">
              <a:off x="7041757" y="5946572"/>
              <a:ext cx="273443" cy="38397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010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1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 animBg="1"/>
      <p:bldP spid="49" grpId="0" animBg="1"/>
      <p:bldP spid="5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152400" y="2514600"/>
            <a:ext cx="8610600" cy="40386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An On-Farm </a:t>
            </a:r>
            <a:r>
              <a:rPr lang="en-US" dirty="0" smtClean="0"/>
              <a:t>assessment of improved </a:t>
            </a:r>
            <a:r>
              <a:rPr lang="en-US" dirty="0"/>
              <a:t>forages </a:t>
            </a:r>
            <a:r>
              <a:rPr lang="en-US" dirty="0" smtClean="0"/>
              <a:t>on </a:t>
            </a:r>
            <a:r>
              <a:rPr lang="en-US" dirty="0"/>
              <a:t>milk production </a:t>
            </a:r>
            <a:r>
              <a:rPr lang="en-US" dirty="0" smtClean="0"/>
              <a:t>in </a:t>
            </a:r>
            <a:r>
              <a:rPr lang="en-US" dirty="0" err="1" smtClean="0"/>
              <a:t>Sabilo</a:t>
            </a:r>
            <a:r>
              <a:rPr lang="en-US" dirty="0" smtClean="0"/>
              <a:t> </a:t>
            </a:r>
            <a:r>
              <a:rPr lang="en-US" dirty="0"/>
              <a:t>and Long </a:t>
            </a:r>
            <a:r>
              <a:rPr lang="en-US" dirty="0" smtClean="0"/>
              <a:t>villages </a:t>
            </a:r>
          </a:p>
          <a:p>
            <a:pPr marL="982663" lvl="1" indent="-571500">
              <a:buAutoNum type="romanLcParenBoth"/>
            </a:pPr>
            <a:r>
              <a:rPr lang="en-US" dirty="0" smtClean="0"/>
              <a:t>To </a:t>
            </a:r>
            <a:r>
              <a:rPr lang="en-US" dirty="0"/>
              <a:t>document the current feeding practices on 20 selected </a:t>
            </a:r>
            <a:r>
              <a:rPr lang="en-US" dirty="0" smtClean="0"/>
              <a:t>farms</a:t>
            </a:r>
          </a:p>
          <a:p>
            <a:pPr marL="982663" lvl="1" indent="-571500">
              <a:buAutoNum type="romanLcParenBoth"/>
            </a:pPr>
            <a:r>
              <a:rPr lang="en-US" dirty="0" smtClean="0"/>
              <a:t>Formulate diets based on </a:t>
            </a:r>
            <a:r>
              <a:rPr lang="en-US" dirty="0"/>
              <a:t>improved forages and conduct </a:t>
            </a:r>
            <a:r>
              <a:rPr lang="en-US" dirty="0" smtClean="0"/>
              <a:t>feeding </a:t>
            </a:r>
            <a:r>
              <a:rPr lang="en-US" dirty="0"/>
              <a:t>trials with </a:t>
            </a:r>
            <a:r>
              <a:rPr lang="en-US" dirty="0" smtClean="0"/>
              <a:t>milking cows on selected farms</a:t>
            </a:r>
          </a:p>
          <a:p>
            <a:pPr marL="982663" lvl="1" indent="-571500">
              <a:buAutoNum type="romanLcParenBoth"/>
            </a:pPr>
            <a:r>
              <a:rPr lang="en-US" dirty="0" smtClean="0"/>
              <a:t>Determine </a:t>
            </a:r>
            <a:r>
              <a:rPr lang="en-US" dirty="0"/>
              <a:t>farmer perception of </a:t>
            </a:r>
            <a:r>
              <a:rPr lang="en-US" dirty="0" smtClean="0"/>
              <a:t>test diets</a:t>
            </a:r>
          </a:p>
          <a:p>
            <a:pPr marL="982663" lvl="1" indent="-571500">
              <a:buAutoNum type="romanLcParenBoth"/>
            </a:pPr>
            <a:r>
              <a:rPr lang="en-US" dirty="0" smtClean="0"/>
              <a:t>Determine </a:t>
            </a:r>
            <a:r>
              <a:rPr lang="en-US" dirty="0"/>
              <a:t>the cost and benefits </a:t>
            </a:r>
            <a:r>
              <a:rPr lang="en-US" dirty="0" smtClean="0"/>
              <a:t>of test diets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2400" y="1295400"/>
            <a:ext cx="8686800" cy="11430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US" dirty="0" smtClean="0"/>
              <a:t>Impact of forages on productivity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</a:rPr>
              <a:t>(On-going)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85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457200" y="1676400"/>
            <a:ext cx="8001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/>
              <a:t>Evolution in capacity building (% women in brackets)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238442"/>
              </p:ext>
            </p:extLst>
          </p:nvPr>
        </p:nvGraphicFramePr>
        <p:xfrm>
          <a:off x="304802" y="2590800"/>
          <a:ext cx="8610595" cy="294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0085"/>
                <a:gridCol w="1436913"/>
                <a:gridCol w="1023257"/>
                <a:gridCol w="1230085"/>
                <a:gridCol w="1230085"/>
                <a:gridCol w="1317173"/>
                <a:gridCol w="114299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Research Year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No. Mother trials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No. Baby trials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/>
                        <a:t>No. Farmer trainees</a:t>
                      </a:r>
                    </a:p>
                    <a:p>
                      <a:endParaRPr lang="en-GB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No. Other trainees (Extension</a:t>
                      </a:r>
                      <a:r>
                        <a:rPr lang="en-GB" baseline="0" dirty="0" smtClean="0"/>
                        <a:t> Staff)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No. Field day participants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No. of</a:t>
                      </a:r>
                      <a:r>
                        <a:rPr lang="en-GB" baseline="0" dirty="0" smtClean="0"/>
                        <a:t> ha under improved techs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2012-13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-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-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-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-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-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2.75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2013-14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  (Forages)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31 (26%)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 (0%)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77 (9%)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2.75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2014-15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 (Forages)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18 (44%)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</a:t>
                      </a:r>
                      <a:r>
                        <a:rPr lang="en-GB" baseline="0" dirty="0" smtClean="0"/>
                        <a:t>  (0%)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78 (29%)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50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2015-16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24</a:t>
                      </a:r>
                      <a:r>
                        <a:rPr lang="en-GB" baseline="0" dirty="0" smtClean="0"/>
                        <a:t> (Feed Ration Trial)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100&gt;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111 (35%)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 (0%)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-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50&gt;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99246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152400" y="2133600"/>
            <a:ext cx="8763000" cy="4419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Selected suited improved forages for different agro ecological zones in </a:t>
            </a:r>
            <a:r>
              <a:rPr lang="en-US" dirty="0" err="1"/>
              <a:t>B</a:t>
            </a:r>
            <a:r>
              <a:rPr lang="en-US" dirty="0" err="1" smtClean="0"/>
              <a:t>abati</a:t>
            </a:r>
            <a:r>
              <a:rPr lang="en-US" dirty="0" smtClean="0"/>
              <a:t> district </a:t>
            </a:r>
          </a:p>
          <a:p>
            <a:r>
              <a:rPr lang="en-US" dirty="0" smtClean="0"/>
              <a:t>Established bulking sites for vegetative materials in each villages to support use of forages</a:t>
            </a:r>
          </a:p>
          <a:p>
            <a:r>
              <a:rPr lang="en-US" dirty="0" smtClean="0"/>
              <a:t>Provided training to extension staff and farmers on how to establish, mange, harvest and use forages</a:t>
            </a:r>
          </a:p>
          <a:p>
            <a:r>
              <a:rPr lang="en-US" dirty="0" smtClean="0"/>
              <a:t>Developed and produced extension briefs on these topics in Kiswahili.</a:t>
            </a:r>
          </a:p>
          <a:p>
            <a:r>
              <a:rPr lang="en-US" dirty="0" smtClean="0"/>
              <a:t>Trained farmers on forage chopping to improve use and reduce feed wastage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8153400" cy="1143000"/>
          </a:xfrm>
        </p:spPr>
        <p:txBody>
          <a:bodyPr/>
          <a:lstStyle/>
          <a:p>
            <a:r>
              <a:rPr lang="en-US" dirty="0" smtClean="0"/>
              <a:t>Key milestones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26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9812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Activity 2: Enhance </a:t>
            </a:r>
            <a:r>
              <a:rPr lang="en-US" dirty="0">
                <a:solidFill>
                  <a:srgbClr val="C00000"/>
                </a:solidFill>
              </a:rPr>
              <a:t>use of CROP RESIDUES (cereals, legumes and vegetable waste) as animal FEED</a:t>
            </a:r>
          </a:p>
        </p:txBody>
      </p:sp>
    </p:spTree>
    <p:extLst>
      <p:ext uri="{BB962C8B-B14F-4D97-AF65-F5344CB8AC3E}">
        <p14:creationId xmlns:p14="http://schemas.microsoft.com/office/powerpoint/2010/main" val="305211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152400" y="1981200"/>
            <a:ext cx="8839200" cy="1447800"/>
          </a:xfrm>
        </p:spPr>
        <p:txBody>
          <a:bodyPr/>
          <a:lstStyle/>
          <a:p>
            <a:r>
              <a:rPr lang="en-US" sz="2400" dirty="0" smtClean="0"/>
              <a:t>Crop </a:t>
            </a:r>
            <a:r>
              <a:rPr lang="en-US" sz="2400" dirty="0"/>
              <a:t>resides contribute 14-16% CP and 14-14% ME </a:t>
            </a:r>
            <a:r>
              <a:rPr lang="en-US" sz="2400" dirty="0" smtClean="0"/>
              <a:t>respectively. </a:t>
            </a:r>
          </a:p>
          <a:p>
            <a:r>
              <a:rPr lang="en-US" sz="2400" dirty="0" smtClean="0"/>
              <a:t>There </a:t>
            </a:r>
            <a:r>
              <a:rPr lang="en-US" sz="2400" dirty="0"/>
              <a:t>is </a:t>
            </a:r>
            <a:r>
              <a:rPr lang="en-US" sz="2400" b="1" dirty="0">
                <a:solidFill>
                  <a:srgbClr val="C00000"/>
                </a:solidFill>
              </a:rPr>
              <a:t>poor harvesting, storage and use </a:t>
            </a:r>
            <a:r>
              <a:rPr lang="en-US" sz="2400" dirty="0"/>
              <a:t>of crop residues on most </a:t>
            </a:r>
            <a:r>
              <a:rPr lang="en-US" sz="2400" dirty="0" smtClean="0"/>
              <a:t>farms mainly </a:t>
            </a:r>
            <a:r>
              <a:rPr lang="en-US" sz="2400" dirty="0"/>
              <a:t>due to knowledge gaps and lack of appropriate technology</a:t>
            </a:r>
            <a:r>
              <a:rPr lang="en-US" sz="2400" dirty="0" smtClean="0"/>
              <a:t>. 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04800" y="1295400"/>
            <a:ext cx="8839200" cy="6096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/>
              <a:t>Characterized the use of crop residues</a:t>
            </a:r>
            <a:endParaRPr lang="en-US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20" y="3581400"/>
            <a:ext cx="391968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343" y="3581400"/>
            <a:ext cx="3918857" cy="3199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570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8458200" cy="7620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Quantified Maize </a:t>
            </a:r>
            <a:r>
              <a:rPr lang="en-US" dirty="0" err="1"/>
              <a:t>stover</a:t>
            </a:r>
            <a:r>
              <a:rPr lang="en-US" dirty="0"/>
              <a:t> </a:t>
            </a:r>
            <a:r>
              <a:rPr lang="en-US" dirty="0" smtClean="0"/>
              <a:t>yields on farms in </a:t>
            </a:r>
            <a:r>
              <a:rPr lang="en-US" dirty="0" err="1" smtClean="0"/>
              <a:t>Babati</a:t>
            </a:r>
            <a:r>
              <a:rPr lang="en-US" dirty="0" smtClean="0"/>
              <a:t>; 2012-2013 </a:t>
            </a:r>
            <a:r>
              <a:rPr lang="en-US" dirty="0"/>
              <a:t>cropping season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03375"/>
            <a:ext cx="5267325" cy="525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004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2400" y="1219200"/>
            <a:ext cx="8839200" cy="6096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Introduced and tested forage choppers with farmers </a:t>
            </a:r>
            <a:endParaRPr lang="en-US" dirty="0"/>
          </a:p>
        </p:txBody>
      </p:sp>
      <p:pic>
        <p:nvPicPr>
          <p:cNvPr id="5" name="Picture 5" descr="C:\Users\GSikumba\Downloads\15974239022_2028662919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028" y="1752601"/>
            <a:ext cx="3571172" cy="253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7858" y="4431268"/>
            <a:ext cx="39617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prstClr val="black"/>
                </a:solidFill>
                <a:cs typeface="Arial" charset="0"/>
              </a:rPr>
              <a:t>Fuel </a:t>
            </a:r>
            <a:r>
              <a:rPr lang="en-US" b="1" dirty="0" smtClean="0">
                <a:solidFill>
                  <a:prstClr val="black"/>
                </a:solidFill>
                <a:cs typeface="Arial" charset="0"/>
              </a:rPr>
              <a:t>driven </a:t>
            </a:r>
            <a:r>
              <a:rPr lang="en-US" b="1" dirty="0">
                <a:solidFill>
                  <a:prstClr val="black"/>
                </a:solidFill>
                <a:cs typeface="Arial" charset="0"/>
              </a:rPr>
              <a:t>forage </a:t>
            </a:r>
            <a:r>
              <a:rPr lang="en-US" b="1" dirty="0" smtClean="0">
                <a:solidFill>
                  <a:prstClr val="black"/>
                </a:solidFill>
                <a:cs typeface="Arial" charset="0"/>
              </a:rPr>
              <a:t>chopper </a:t>
            </a:r>
            <a:r>
              <a:rPr lang="en-US" b="1" dirty="0">
                <a:solidFill>
                  <a:prstClr val="black"/>
                </a:solidFill>
                <a:cs typeface="Arial" charset="0"/>
              </a:rPr>
              <a:t>in </a:t>
            </a:r>
            <a:r>
              <a:rPr lang="en-US" b="1" dirty="0" err="1">
                <a:solidFill>
                  <a:prstClr val="black"/>
                </a:solidFill>
                <a:cs typeface="Arial" charset="0"/>
              </a:rPr>
              <a:t>Babati</a:t>
            </a:r>
            <a:endParaRPr lang="en-US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6800" y="4431268"/>
            <a:ext cx="3733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 smtClean="0">
                <a:solidFill>
                  <a:prstClr val="black"/>
                </a:solidFill>
                <a:cs typeface="Arial" charset="0"/>
              </a:rPr>
              <a:t>Maize </a:t>
            </a:r>
            <a:r>
              <a:rPr lang="en-US" b="1" dirty="0" err="1">
                <a:solidFill>
                  <a:prstClr val="black"/>
                </a:solidFill>
                <a:cs typeface="Arial" charset="0"/>
              </a:rPr>
              <a:t>stover</a:t>
            </a:r>
            <a:r>
              <a:rPr lang="en-US" b="1" dirty="0">
                <a:solidFill>
                  <a:prstClr val="black"/>
                </a:solidFill>
                <a:cs typeface="Arial" charset="0"/>
              </a:rPr>
              <a:t> </a:t>
            </a:r>
            <a:r>
              <a:rPr lang="en-US" b="1" dirty="0" smtClean="0">
                <a:solidFill>
                  <a:prstClr val="black"/>
                </a:solidFill>
                <a:cs typeface="Arial" charset="0"/>
              </a:rPr>
              <a:t>baler </a:t>
            </a:r>
            <a:r>
              <a:rPr lang="en-US" b="1" dirty="0">
                <a:solidFill>
                  <a:prstClr val="black"/>
                </a:solidFill>
                <a:cs typeface="Arial" charset="0"/>
              </a:rPr>
              <a:t>in </a:t>
            </a:r>
            <a:r>
              <a:rPr lang="en-US" b="1" dirty="0" err="1">
                <a:solidFill>
                  <a:prstClr val="black"/>
                </a:solidFill>
                <a:cs typeface="Arial" charset="0"/>
              </a:rPr>
              <a:t>Babati</a:t>
            </a:r>
            <a:endParaRPr lang="en-US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0805" y="5449669"/>
            <a:ext cx="3705396" cy="646331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Capacity development around forage choppers 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057604" y="5410200"/>
            <a:ext cx="3705396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Building business models around forages 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203490" y="4779220"/>
            <a:ext cx="1785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Identified needs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752601"/>
            <a:ext cx="2073275" cy="270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622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152400" y="1219200"/>
            <a:ext cx="8839200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/>
              <a:t>Quantified production characteristics of forage </a:t>
            </a:r>
            <a:r>
              <a:rPr lang="en-US" altLang="en-US" sz="2800" b="1" dirty="0"/>
              <a:t>c</a:t>
            </a:r>
            <a:r>
              <a:rPr lang="en-US" altLang="en-US" sz="2800" b="1" dirty="0" smtClean="0"/>
              <a:t>hoppers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090688"/>
              </p:ext>
            </p:extLst>
          </p:nvPr>
        </p:nvGraphicFramePr>
        <p:xfrm>
          <a:off x="152400" y="1828800"/>
          <a:ext cx="8915400" cy="2011680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455941"/>
                <a:gridCol w="1887333"/>
                <a:gridCol w="1887333"/>
                <a:gridCol w="1707587"/>
                <a:gridCol w="1977206"/>
              </a:tblGrid>
              <a:tr h="167746"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Strainer (mm)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77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0.8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3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5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12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Flat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7746"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Production (kg/h)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549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>
                          <a:effectLst/>
                        </a:rPr>
                        <a:t>Fine flakes</a:t>
                      </a:r>
                      <a:endParaRPr lang="en-US" sz="2200" b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Fine broken grain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Broken grain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Coarse </a:t>
                      </a:r>
                      <a:r>
                        <a:rPr lang="en-US" sz="2200" dirty="0" smtClean="0">
                          <a:effectLst/>
                        </a:rPr>
                        <a:t>chunks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Green Chop and Crop residues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77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effectLst/>
                        </a:rPr>
                        <a:t>30/60</a:t>
                      </a:r>
                      <a:endParaRPr lang="en-US" sz="2200" b="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130/250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250/500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150/250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500/900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413788"/>
              </p:ext>
            </p:extLst>
          </p:nvPr>
        </p:nvGraphicFramePr>
        <p:xfrm>
          <a:off x="152399" y="4343400"/>
          <a:ext cx="8915401" cy="2011680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441962"/>
                <a:gridCol w="1870357"/>
                <a:gridCol w="1870357"/>
                <a:gridCol w="1697601"/>
                <a:gridCol w="974623"/>
                <a:gridCol w="1060501"/>
              </a:tblGrid>
              <a:tr h="3048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Broken grain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Fine flakes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Crop residues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Crop residues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Fine flakes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Green Chop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48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effectLst/>
                        </a:rPr>
                        <a:t>Maize</a:t>
                      </a:r>
                      <a:endParaRPr lang="en-US" sz="2200" b="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Sunflower Cake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Beans/Rice straw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Maize Stover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Maize cobs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Napier grass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48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effectLst/>
                        </a:rPr>
                        <a:t>72 kg/h</a:t>
                      </a:r>
                      <a:endParaRPr lang="en-US" sz="2200" b="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51 kg/h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72 kg/h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137 kg/h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53 kg/h</a:t>
                      </a:r>
                      <a:endParaRPr lang="en-US" sz="22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200" dirty="0" smtClean="0">
                          <a:effectLst/>
                        </a:rPr>
                        <a:t>400</a:t>
                      </a:r>
                      <a:r>
                        <a:rPr lang="en-US" sz="2200" baseline="0" dirty="0" smtClean="0">
                          <a:effectLst/>
                        </a:rPr>
                        <a:t> </a:t>
                      </a:r>
                      <a:r>
                        <a:rPr lang="en-US" sz="2200" dirty="0" smtClean="0">
                          <a:effectLst/>
                        </a:rPr>
                        <a:t>kg/h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437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152400" y="2209800"/>
            <a:ext cx="8610600" cy="44958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An On-Farm </a:t>
            </a:r>
            <a:r>
              <a:rPr lang="en-US" dirty="0" smtClean="0"/>
              <a:t>assessment </a:t>
            </a:r>
            <a:r>
              <a:rPr lang="en-US" dirty="0"/>
              <a:t>of crop residue based diets on milk production </a:t>
            </a:r>
            <a:r>
              <a:rPr lang="en-US" dirty="0" smtClean="0"/>
              <a:t>in </a:t>
            </a:r>
            <a:r>
              <a:rPr lang="en-US" dirty="0" err="1" smtClean="0"/>
              <a:t>Sabilo</a:t>
            </a:r>
            <a:r>
              <a:rPr lang="en-US" dirty="0" smtClean="0"/>
              <a:t> </a:t>
            </a:r>
            <a:r>
              <a:rPr lang="en-US" dirty="0"/>
              <a:t>and Long </a:t>
            </a:r>
            <a:r>
              <a:rPr lang="en-US" dirty="0" smtClean="0"/>
              <a:t>villages </a:t>
            </a:r>
          </a:p>
          <a:p>
            <a:pPr marL="982663" lvl="1" indent="-571500">
              <a:buAutoNum type="romanLcParenBoth"/>
            </a:pPr>
            <a:r>
              <a:rPr lang="en-US" dirty="0" smtClean="0"/>
              <a:t>To </a:t>
            </a:r>
            <a:r>
              <a:rPr lang="en-US" dirty="0"/>
              <a:t>document the current feeding practices on 20 selected </a:t>
            </a:r>
            <a:r>
              <a:rPr lang="en-US" dirty="0" smtClean="0"/>
              <a:t>farms</a:t>
            </a:r>
          </a:p>
          <a:p>
            <a:pPr marL="982663" lvl="1" indent="-571500">
              <a:buAutoNum type="romanLcParenBoth"/>
            </a:pPr>
            <a:r>
              <a:rPr lang="en-US" dirty="0" smtClean="0"/>
              <a:t>Formulate crop residue based diets and conduct feeding </a:t>
            </a:r>
            <a:r>
              <a:rPr lang="en-US" dirty="0"/>
              <a:t>trials with </a:t>
            </a:r>
            <a:r>
              <a:rPr lang="en-US" dirty="0" smtClean="0"/>
              <a:t>milking cows on selected farms</a:t>
            </a:r>
          </a:p>
          <a:p>
            <a:pPr marL="982663" lvl="1" indent="-571500">
              <a:buAutoNum type="romanLcParenBoth"/>
            </a:pPr>
            <a:r>
              <a:rPr lang="en-US" dirty="0" smtClean="0"/>
              <a:t>Determine </a:t>
            </a:r>
            <a:r>
              <a:rPr lang="en-US" dirty="0"/>
              <a:t>farmer perception of crop residue based </a:t>
            </a:r>
            <a:r>
              <a:rPr lang="en-US" dirty="0" smtClean="0"/>
              <a:t>diets.</a:t>
            </a:r>
          </a:p>
          <a:p>
            <a:pPr marL="982663" lvl="1" indent="-571500">
              <a:buAutoNum type="romanLcParenBoth"/>
            </a:pPr>
            <a:r>
              <a:rPr lang="en-US" dirty="0" smtClean="0"/>
              <a:t>Determine </a:t>
            </a:r>
            <a:r>
              <a:rPr lang="en-US" dirty="0"/>
              <a:t>the cost and benefits of crop residue based </a:t>
            </a:r>
            <a:r>
              <a:rPr lang="en-US" dirty="0" smtClean="0"/>
              <a:t>diets.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2400" y="1295400"/>
            <a:ext cx="8686800" cy="1143000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en-US" dirty="0" smtClean="0"/>
              <a:t>Impact of crop residue based diets on productivity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</a:rPr>
              <a:t>(On-going)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23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2971800"/>
            <a:ext cx="7772400" cy="3581400"/>
          </a:xfrm>
        </p:spPr>
        <p:txBody>
          <a:bodyPr/>
          <a:lstStyle/>
          <a:p>
            <a:r>
              <a:rPr lang="en-US" dirty="0" smtClean="0"/>
              <a:t>On going…. ILF and Gender team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Engendered farmer tastes and </a:t>
            </a:r>
            <a:r>
              <a:rPr lang="en-US" dirty="0" smtClean="0"/>
              <a:t>preferences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966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27432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Findings from scoping study and FEAST assessments 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6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2133600"/>
            <a:ext cx="7772400" cy="4419600"/>
          </a:xfrm>
        </p:spPr>
        <p:txBody>
          <a:bodyPr/>
          <a:lstStyle/>
          <a:p>
            <a:r>
              <a:rPr lang="en-US" dirty="0" smtClean="0"/>
              <a:t>Evidence on use of crop residues</a:t>
            </a:r>
          </a:p>
          <a:p>
            <a:r>
              <a:rPr lang="en-US" dirty="0" smtClean="0"/>
              <a:t>Formulated crop residue based rations</a:t>
            </a:r>
          </a:p>
          <a:p>
            <a:r>
              <a:rPr lang="en-US" dirty="0" smtClean="0"/>
              <a:t>Training on use of crop residues</a:t>
            </a:r>
          </a:p>
          <a:p>
            <a:r>
              <a:rPr lang="en-US" dirty="0" smtClean="0"/>
              <a:t>Introduced and tested feed choppers</a:t>
            </a:r>
          </a:p>
          <a:p>
            <a:r>
              <a:rPr lang="en-US" dirty="0" smtClean="0"/>
              <a:t>Developed and tested a business module to support use of feed choppers</a:t>
            </a:r>
          </a:p>
          <a:p>
            <a:r>
              <a:rPr lang="en-US" dirty="0" smtClean="0"/>
              <a:t>Links with local company to supply feed choppers</a:t>
            </a:r>
          </a:p>
          <a:p>
            <a:r>
              <a:rPr lang="en-US" dirty="0" smtClean="0"/>
              <a:t>Evidence on impact of crop residues on productivity (on going).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Key milestones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4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2590800"/>
            <a:ext cx="7620000" cy="1143000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Activity 3: Improved feeding of indigenous chickens using local feed resources</a:t>
            </a:r>
          </a:p>
        </p:txBody>
      </p:sp>
    </p:spTree>
    <p:extLst>
      <p:ext uri="{BB962C8B-B14F-4D97-AF65-F5344CB8AC3E}">
        <p14:creationId xmlns:p14="http://schemas.microsoft.com/office/powerpoint/2010/main" val="78638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2133600"/>
            <a:ext cx="3316287" cy="762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400" b="1" u="sng" dirty="0" smtClean="0">
                <a:solidFill>
                  <a:srgbClr val="FF0000"/>
                </a:solidFill>
              </a:rPr>
              <a:t>Key findings</a:t>
            </a:r>
            <a:endParaRPr lang="en-US" sz="2400" u="sng" dirty="0">
              <a:solidFill>
                <a:srgbClr val="FF0000"/>
              </a:solidFill>
            </a:endParaRPr>
          </a:p>
        </p:txBody>
      </p:sp>
      <p:pic>
        <p:nvPicPr>
          <p:cNvPr id="17411" name="Picture 2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" y="2172965"/>
            <a:ext cx="2198914" cy="239903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Box 2"/>
          <p:cNvSpPr txBox="1">
            <a:spLocks noChangeArrowheads="1"/>
          </p:cNvSpPr>
          <p:nvPr/>
        </p:nvSpPr>
        <p:spPr bwMode="auto">
          <a:xfrm>
            <a:off x="2286000" y="2667000"/>
            <a:ext cx="46482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z="1600" dirty="0" smtClean="0">
                <a:solidFill>
                  <a:prstClr val="black"/>
                </a:solidFill>
              </a:rPr>
              <a:t>Plenty cereal </a:t>
            </a:r>
            <a:r>
              <a:rPr lang="en-US" altLang="en-US" sz="1600" dirty="0">
                <a:solidFill>
                  <a:prstClr val="black"/>
                </a:solidFill>
              </a:rPr>
              <a:t>and legume </a:t>
            </a:r>
            <a:r>
              <a:rPr lang="en-US" altLang="en-US" sz="1600" dirty="0" smtClean="0">
                <a:solidFill>
                  <a:prstClr val="black"/>
                </a:solidFill>
              </a:rPr>
              <a:t>grain products available on farms</a:t>
            </a:r>
            <a:endParaRPr lang="en-US" altLang="en-US" sz="1600" dirty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z="1600" dirty="0" smtClean="0">
                <a:solidFill>
                  <a:prstClr val="black"/>
                </a:solidFill>
              </a:rPr>
              <a:t>Plenty </a:t>
            </a:r>
            <a:r>
              <a:rPr lang="en-US" altLang="en-US" sz="1600" dirty="0">
                <a:solidFill>
                  <a:prstClr val="black"/>
                </a:solidFill>
              </a:rPr>
              <a:t>of </a:t>
            </a:r>
            <a:r>
              <a:rPr lang="en-US" altLang="en-US" sz="1600" dirty="0" smtClean="0">
                <a:solidFill>
                  <a:prstClr val="black"/>
                </a:solidFill>
              </a:rPr>
              <a:t>unutilized </a:t>
            </a:r>
            <a:r>
              <a:rPr lang="en-US" altLang="en-US" sz="1600" dirty="0">
                <a:solidFill>
                  <a:prstClr val="black"/>
                </a:solidFill>
              </a:rPr>
              <a:t>vegetable </a:t>
            </a:r>
            <a:r>
              <a:rPr lang="en-US" altLang="en-US" sz="1600" dirty="0" smtClean="0">
                <a:solidFill>
                  <a:prstClr val="black"/>
                </a:solidFill>
              </a:rPr>
              <a:t>waste exist in vegetable growing areas</a:t>
            </a:r>
            <a:endParaRPr lang="en-US" altLang="en-US" sz="1600" dirty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z="1600" dirty="0" smtClean="0">
                <a:solidFill>
                  <a:prstClr val="black"/>
                </a:solidFill>
              </a:rPr>
              <a:t>Poor processing of cereal </a:t>
            </a:r>
            <a:r>
              <a:rPr lang="en-US" altLang="en-US" sz="1600" dirty="0">
                <a:solidFill>
                  <a:prstClr val="black"/>
                </a:solidFill>
              </a:rPr>
              <a:t>and vegetable </a:t>
            </a:r>
            <a:r>
              <a:rPr lang="en-US" altLang="en-US" sz="1600" dirty="0" smtClean="0">
                <a:solidFill>
                  <a:prstClr val="black"/>
                </a:solidFill>
              </a:rPr>
              <a:t>by products/waste (a </a:t>
            </a:r>
            <a:r>
              <a:rPr lang="en-US" altLang="en-US" sz="1600" dirty="0">
                <a:solidFill>
                  <a:prstClr val="black"/>
                </a:solidFill>
              </a:rPr>
              <a:t>lack of technology)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z="1600" dirty="0" smtClean="0">
                <a:solidFill>
                  <a:prstClr val="black"/>
                </a:solidFill>
              </a:rPr>
              <a:t>Poor storage of feed resources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z="1600" dirty="0">
                <a:solidFill>
                  <a:prstClr val="black"/>
                </a:solidFill>
              </a:rPr>
              <a:t>Indigenous chickens comprise 96.5% of the chickens kept in </a:t>
            </a:r>
            <a:r>
              <a:rPr lang="en-US" altLang="en-US" sz="1600" dirty="0" err="1">
                <a:solidFill>
                  <a:prstClr val="black"/>
                </a:solidFill>
              </a:rPr>
              <a:t>Babati</a:t>
            </a:r>
            <a:r>
              <a:rPr lang="en-US" altLang="en-US" sz="1600" dirty="0">
                <a:solidFill>
                  <a:prstClr val="black"/>
                </a:solidFill>
              </a:rPr>
              <a:t> </a:t>
            </a:r>
            <a:r>
              <a:rPr lang="en-US" altLang="en-US" sz="1600" dirty="0" smtClean="0">
                <a:solidFill>
                  <a:prstClr val="black"/>
                </a:solidFill>
              </a:rPr>
              <a:t>district.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z="1600" dirty="0" smtClean="0">
                <a:solidFill>
                  <a:prstClr val="black"/>
                </a:solidFill>
              </a:rPr>
              <a:t>Farmers </a:t>
            </a:r>
            <a:r>
              <a:rPr lang="en-US" altLang="en-US" sz="1600" dirty="0">
                <a:solidFill>
                  <a:prstClr val="black"/>
                </a:solidFill>
              </a:rPr>
              <a:t>own an average of 5 birds per HH.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z="1600" dirty="0">
                <a:solidFill>
                  <a:prstClr val="black"/>
                </a:solidFill>
              </a:rPr>
              <a:t> </a:t>
            </a:r>
            <a:r>
              <a:rPr lang="en-US" altLang="en-US" sz="1600" dirty="0" smtClean="0">
                <a:solidFill>
                  <a:prstClr val="black"/>
                </a:solidFill>
              </a:rPr>
              <a:t>A </a:t>
            </a:r>
            <a:r>
              <a:rPr lang="en-US" altLang="en-US" sz="1600" dirty="0">
                <a:solidFill>
                  <a:prstClr val="black"/>
                </a:solidFill>
              </a:rPr>
              <a:t>total of 53.2% of HH keep indigenous chickens under extensive system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sz="1600" dirty="0" smtClean="0">
                <a:solidFill>
                  <a:prstClr val="black"/>
                </a:solidFill>
              </a:rPr>
              <a:t>There </a:t>
            </a:r>
            <a:r>
              <a:rPr lang="en-US" altLang="en-US" sz="1600" dirty="0">
                <a:solidFill>
                  <a:prstClr val="black"/>
                </a:solidFill>
              </a:rPr>
              <a:t>is high mortality rate (60%) mainly due to malnutrition, diseases, predators,  and rough environmental conditions. </a:t>
            </a:r>
          </a:p>
        </p:txBody>
      </p:sp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981200"/>
            <a:ext cx="2286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4645025"/>
            <a:ext cx="2249487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" y="1162050"/>
            <a:ext cx="9144000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 spc="-1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000" b="1" dirty="0" smtClean="0"/>
              <a:t> </a:t>
            </a:r>
            <a:endParaRPr lang="en-US" sz="3000" dirty="0"/>
          </a:p>
        </p:txBody>
      </p:sp>
      <p:sp>
        <p:nvSpPr>
          <p:cNvPr id="3" name="TextBox 2"/>
          <p:cNvSpPr txBox="1"/>
          <p:nvPr/>
        </p:nvSpPr>
        <p:spPr>
          <a:xfrm>
            <a:off x="1676400" y="1162050"/>
            <a:ext cx="60422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Characterization study </a:t>
            </a:r>
            <a:endParaRPr lang="en-US" sz="48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942113"/>
            <a:ext cx="2286000" cy="1608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840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3716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Formulated and tested chicken rations based </a:t>
            </a:r>
            <a:r>
              <a:rPr lang="en-US" dirty="0" smtClean="0"/>
              <a:t>on locally </a:t>
            </a:r>
            <a:r>
              <a:rPr lang="en-US" dirty="0" smtClean="0"/>
              <a:t>available feed resources</a:t>
            </a:r>
            <a:endParaRPr lang="en-US" dirty="0"/>
          </a:p>
        </p:txBody>
      </p:sp>
      <p:sp>
        <p:nvSpPr>
          <p:cNvPr id="4" name="Text Placeholder 4"/>
          <p:cNvSpPr txBox="1">
            <a:spLocks/>
          </p:cNvSpPr>
          <p:nvPr/>
        </p:nvSpPr>
        <p:spPr bwMode="auto">
          <a:xfrm>
            <a:off x="152400" y="2667000"/>
            <a:ext cx="8686800" cy="533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48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95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1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en-US" dirty="0" smtClean="0"/>
              <a:t>Five (5) feed rations tested in 3 production systems</a:t>
            </a:r>
            <a:endParaRPr lang="en-US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416300"/>
            <a:ext cx="8839200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23600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228600" y="1600200"/>
            <a:ext cx="8686800" cy="838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2800" dirty="0" smtClean="0"/>
              <a:t>Poultry: Evolution </a:t>
            </a:r>
            <a:r>
              <a:rPr lang="en-US" altLang="en-US" sz="2800" dirty="0" smtClean="0"/>
              <a:t>in capacity building (% women in brackets)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2590800"/>
          <a:ext cx="8610602" cy="2671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0086"/>
                <a:gridCol w="1230086"/>
                <a:gridCol w="1230086"/>
                <a:gridCol w="1230086"/>
                <a:gridCol w="1230086"/>
                <a:gridCol w="1317174"/>
                <a:gridCol w="1142998"/>
              </a:tblGrid>
              <a:tr h="1188579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Research Year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No. Mother trials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No. Baby trials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No. Farmer trainees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No. Other trainees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No. Field day participants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No. of</a:t>
                      </a:r>
                      <a:r>
                        <a:rPr lang="en-GB" sz="1800" baseline="0" dirty="0" smtClean="0"/>
                        <a:t> ha under </a:t>
                      </a:r>
                      <a:r>
                        <a:rPr lang="en-GB" sz="1800" baseline="0" smtClean="0"/>
                        <a:t>improved techs</a:t>
                      </a:r>
                      <a:endParaRPr lang="en-GB" sz="1800" dirty="0"/>
                    </a:p>
                  </a:txBody>
                  <a:tcPr marT="45715" marB="45715"/>
                </a:tc>
              </a:tr>
              <a:tr h="370796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2012-13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T="45715" marB="45715"/>
                </a:tc>
              </a:tr>
              <a:tr h="370796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2013-14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T="45715" marB="45715"/>
                </a:tc>
              </a:tr>
              <a:tr h="370796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2014-15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18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0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200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15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0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NA</a:t>
                      </a:r>
                      <a:endParaRPr lang="en-GB" sz="1800" dirty="0"/>
                    </a:p>
                  </a:txBody>
                  <a:tcPr marT="45715" marB="45715"/>
                </a:tc>
              </a:tr>
              <a:tr h="370796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2015-16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60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0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300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15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0</a:t>
                      </a:r>
                      <a:endParaRPr lang="en-GB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NA</a:t>
                      </a:r>
                      <a:endParaRPr lang="en-GB" sz="1800" dirty="0"/>
                    </a:p>
                  </a:txBody>
                  <a:tcPr marT="45715" marB="4571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22832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04800" y="2057400"/>
            <a:ext cx="8305800" cy="4724400"/>
          </a:xfrm>
        </p:spPr>
        <p:txBody>
          <a:bodyPr>
            <a:normAutofit fontScale="55000" lnSpcReduction="2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FORAGES</a:t>
            </a:r>
          </a:p>
          <a:p>
            <a:pPr lvl="1"/>
            <a:r>
              <a:rPr lang="en-US" dirty="0"/>
              <a:t>Integrated forage options mature for scaling</a:t>
            </a:r>
          </a:p>
          <a:p>
            <a:pPr lvl="2"/>
            <a:r>
              <a:rPr lang="en-US" dirty="0"/>
              <a:t>Pathways for putting forages into use</a:t>
            </a:r>
          </a:p>
          <a:p>
            <a:pPr lvl="1"/>
            <a:r>
              <a:rPr lang="en-US" dirty="0" smtClean="0"/>
              <a:t>Gaps</a:t>
            </a:r>
            <a:endParaRPr lang="en-US" dirty="0"/>
          </a:p>
          <a:p>
            <a:pPr lvl="2"/>
            <a:r>
              <a:rPr lang="en-US" dirty="0"/>
              <a:t>Seed systems need to be strengthened </a:t>
            </a:r>
          </a:p>
          <a:p>
            <a:pPr lvl="2"/>
            <a:r>
              <a:rPr lang="en-US" dirty="0" smtClean="0"/>
              <a:t>Pasture improvement</a:t>
            </a:r>
          </a:p>
          <a:p>
            <a:pPr lvl="2"/>
            <a:r>
              <a:rPr lang="en-US" dirty="0" smtClean="0"/>
              <a:t>Animal husbandry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CROP  RESIDUES</a:t>
            </a:r>
          </a:p>
          <a:p>
            <a:pPr lvl="2"/>
            <a:r>
              <a:rPr lang="en-US" dirty="0" smtClean="0"/>
              <a:t>Forage chopping technology</a:t>
            </a:r>
          </a:p>
          <a:p>
            <a:pPr lvl="2"/>
            <a:r>
              <a:rPr lang="en-US" dirty="0" smtClean="0"/>
              <a:t>Business model to support</a:t>
            </a:r>
          </a:p>
          <a:p>
            <a:pPr lvl="2"/>
            <a:r>
              <a:rPr lang="en-US" dirty="0" smtClean="0"/>
              <a:t>Engendered </a:t>
            </a:r>
            <a:r>
              <a:rPr lang="en-US" dirty="0"/>
              <a:t>farmer tastes and </a:t>
            </a:r>
            <a:r>
              <a:rPr lang="en-US" dirty="0" smtClean="0"/>
              <a:t>preferences</a:t>
            </a:r>
          </a:p>
          <a:p>
            <a:pPr lvl="1"/>
            <a:r>
              <a:rPr lang="en-US" dirty="0" smtClean="0"/>
              <a:t>Gaps</a:t>
            </a:r>
          </a:p>
          <a:p>
            <a:pPr lvl="2"/>
            <a:r>
              <a:rPr lang="en-US" dirty="0"/>
              <a:t>Promotion of crop residue based rations</a:t>
            </a:r>
          </a:p>
          <a:p>
            <a:pPr lvl="2"/>
            <a:r>
              <a:rPr lang="en-US" dirty="0" smtClean="0"/>
              <a:t>Tools for scaling 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CHICKENS</a:t>
            </a:r>
          </a:p>
          <a:p>
            <a:pPr lvl="2"/>
            <a:r>
              <a:rPr lang="en-US" dirty="0" smtClean="0"/>
              <a:t>Improved chicken rations </a:t>
            </a:r>
          </a:p>
          <a:p>
            <a:pPr lvl="2"/>
            <a:r>
              <a:rPr lang="en-US" dirty="0" smtClean="0"/>
              <a:t>Improved housing and management</a:t>
            </a:r>
          </a:p>
          <a:p>
            <a:pPr lvl="1"/>
            <a:r>
              <a:rPr lang="en-US" dirty="0" smtClean="0"/>
              <a:t>Gaps</a:t>
            </a:r>
          </a:p>
          <a:p>
            <a:pPr lvl="2"/>
            <a:r>
              <a:rPr lang="en-US" dirty="0" smtClean="0"/>
              <a:t> Brooding and supply of chicks</a:t>
            </a:r>
          </a:p>
          <a:p>
            <a:pPr lvl="2"/>
            <a:r>
              <a:rPr lang="en-US" dirty="0" smtClean="0"/>
              <a:t>Markets?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9600" y="12954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Now</a:t>
            </a:r>
            <a:r>
              <a:rPr lang="en-US" dirty="0" smtClean="0"/>
              <a:t> and in the </a:t>
            </a:r>
            <a:r>
              <a:rPr lang="en-US" dirty="0" smtClean="0">
                <a:solidFill>
                  <a:srgbClr val="FF0000"/>
                </a:solidFill>
              </a:rPr>
              <a:t>Future</a:t>
            </a:r>
            <a:r>
              <a:rPr lang="en-US" dirty="0" smtClean="0"/>
              <a:t>…..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4907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Placeholder 1"/>
          <p:cNvSpPr>
            <a:spLocks noGrp="1"/>
          </p:cNvSpPr>
          <p:nvPr>
            <p:ph type="body" sz="quarter" idx="12"/>
          </p:nvPr>
        </p:nvSpPr>
        <p:spPr bwMode="auto">
          <a:xfrm>
            <a:off x="250825" y="2205038"/>
            <a:ext cx="8497888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GB" altLang="en-US" sz="2200" i="1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GB" altLang="en-US" sz="4400" smtClean="0">
                <a:solidFill>
                  <a:srgbClr val="156734"/>
                </a:solidFill>
              </a:rPr>
              <a:t>africa-rising.net</a:t>
            </a:r>
          </a:p>
          <a:p>
            <a:pPr algn="ctr" eaLnBrk="1" hangingPunct="1">
              <a:buFont typeface="Wingdings" pitchFamily="2" charset="2"/>
              <a:buNone/>
            </a:pPr>
            <a:endParaRPr lang="en-US" altLang="en-US" sz="4400" smtClean="0">
              <a:solidFill>
                <a:srgbClr val="156734"/>
              </a:solidFill>
            </a:endParaRPr>
          </a:p>
        </p:txBody>
      </p:sp>
      <p:sp>
        <p:nvSpPr>
          <p:cNvPr id="20483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755650" y="836613"/>
            <a:ext cx="7681913" cy="14398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altLang="en-US" sz="9600" smtClean="0">
                <a:latin typeface="Brush Script MT" pitchFamily="66" charset="0"/>
              </a:rPr>
              <a:t>Thank you</a:t>
            </a:r>
          </a:p>
        </p:txBody>
      </p:sp>
      <p:sp>
        <p:nvSpPr>
          <p:cNvPr id="20484" name="AutoShape 6" descr="data:image/jpeg;base64,/9j/4AAQSkZJRgABAQAAAQABAAD/2wCEAAkGBhMSEA8QDxIWFRQTFRQWERQWFhURFhoZFRIWFx8QGRYaGygeFyUkGRQSIDsgJCcqMCwwFR4xNjAqNSYrLCkBCQoKDgwNGg8PGSokHiUrLzU1LS8pLCwpNi8pKSksLCosLiksKSksLCw1LC0vKTUpLiwpLCwpLCksKSwsNiwsKf/AABEIAHgAtAMBIgACEQEDEQH/xAAbAAEAAgMBAQAAAAAAAAAAAAAABQYDBAcBAv/EADgQAAICAQIDBQUFCAMBAAAAAAECAAMRBBIFITEGEyJBURRhcZGhMkKBwdIVFiNSVJKTsSRyggf/xAAZAQEAAwEBAAAAAAAAAAAAAAAAAQIEAwX/xAAiEQEAAgEDBAMBAAAAAAAAAAAAAQIRAxIhBBMxUSJxwRT/2gAMAwEAAhEDEQA/AO4xEQEREBERAREQEREBERAREQEREBERAREQEREBERAREQEREBERAREQEREBERAREQEREBERAREQEREBERARmfO6R+u4ttbu6132EZCjkAOm5j5DOPnImcCRzGZW9FxprbrKPaK1tT7VYryRyz1LeLr1nlPG7GsdKba72r+2gXYRny3Z93pKdyqMxKzZiaHD+KraDjIZeTowwyn3g/7m2bMDJ6S8TnlM8MkSMXtDQUssFqlayQ5zyBHr85lu4vUio7OAHICHPUkdBI3Qrur7buZ7IN+2OkDFGvQMG2kE4OfSZNb2n09RUWXKpZdy5PVfWRvr7R3K+0xmMzRr4tW1RuWxTXgnf5YHnNfhvaXT3sUptVmHUDPzlswndGcJaJ8ifUlYiIgIiICIiAiIgIiIGnxHVd3U9n8o+vQD5kSnavtS2hfu7KC72AWM+cZLdQPgeUs/aTlp2PkCu74bhIP/AOjcH73Ti5Blqjn18JzkfXP4TLrzeKzNPLj1G+NKZ0/Kt28Rp114Iqaq3B8atn5485k4X2uq0YaqrTt18TFjlj6nl75r6fWDTqKU07ODWrF0BPNhnqPLymrxc+0KXFJrdXRQGBDMHyOY8/sn5zzt94rExPy+mK/droxNZjf9LZoeNnUA6yuruzUVB553q3Iqfh4ZL9rOLbNGzV82tASrHUm0YGP7sz3RcNXTaI1nyQ7j6sfP54mDiN9Vem0nfXpTha9rWCsjITy3g4+Inp0icczzhviLW043TyqvCtGarhp7aHqr1dRRt+DmzBJIwT15fKZ+zhe+/TaewH/g7zZ6bjjZ9A8sOmrOoINesWwqAy4SmwgEkbx4eXMHmJtV8DtUsw1GC32iKqgWx5khMmR2MT54ca9NtxzwoyrcNNqmXaaG1Fq2gLucDvDlx68pK0X01a3TEsBUNEgRm8xnlz8+Qksm3CoNbXi1mULt0+HZcllA2+Lo2fTEyUcAFyqyXVuoyFIpoYcuRA8GBzBiNDGMI/mxjEqpqKidNrHqUnTnVIwABG5MLuYeo5fSWyjiOks1NIqUWWBG2ugyEXl4Sfu5zMr6B1KUnVAbs7K+7qAYKOYC7enOYdPw3uzaK9TWjIAbdlVCEAjIL4UYztPMy9dLavTR2+FnE+pXa3djWF14JtG6sBaiWX+YDHMe8cptfs7U/wBWf8df6Z2aExEhbNFqFBZtYQBzJKVgfPbynnsl+3f7Z4cZ3bK8Y9c7YE3ErxNmxbTrwEfbtfbVtO44GDtxzzNn9n6n+rb/AB1/p90CYiVhddm72ccSTvf5MU7s+mPX3Ym9+z9T/Vn+yv8ATAmYkJ7JfuCe2eIjIXZVnA88bc/jMi8P1GRnVEjPMd2n6YEtuieCeQMOt0wsrdD0YY/P/eJF8Mt3o+kvHjRSjZ+8mNu8fEY+cnMTT1/CUtxuHiX7Ljkw+BlLRPmExLluv4vdo3u0uFO0kK3nsJyB+GTJjslc+t1AstACU8+X3mIwCfXGPrLPdwGwkFjXb5AumGx6E5OfpMlHA7Mbe8WtSclal2k/+s/lMdOnvFszPHpmro6m/M3+PrH6a6zv3Gnr6Ag3H0A57PjnHymLtpwg36OyqtAz5TaCB5OM8z7syY0miWtQiABR5fnnzmxibYhplzzi/ZS83m6hSpSjSrVtYINyWMWBHToR1Ez9luD65Nda+pZivj3EtlWBC7cD3Yf+6XzEYlkOT8X7B6s262ykD+EzWcPGceK5s2Z9PtP19Zs09mNdVZp0QPlfZytiuFRAO7NqsmPEWbvvP706fiMQOZP2R1uymxC3tG3Wb3ZwdpsACBfTkB58pLdieA2I+va6pkS5aQqu4tYlBaGycdPEsu+IxA5R+5mvVNRtwO4xTpMHmaDYrtg58JwuPXmZo8f9p09dSX2OWal+4TvNjo7WPjOR4/DtXmc8p2QrPk055mBy392uIWnVi5nItpsAO7CtuqTauM8sMH6evPM8q4Fr++0+2p0rRdjg27sr3TqVI/7FTOrYjEDkug7Ja3uq6hWyKg0wZXsDg2V21E2rjoAqty+ssHYnhOtr1N76pm2nduywZWJsYhgB0wpUcuXL4y9YjEDnfB+C6qlhp/ZEZ1tez2ssPvc9/rnyxnykdwzs3xE1BLWsGbKhb4xk4Rw9gPlklemJ1XEYgcrv7K68MHQN3gq1VVbmzO1e+coD65r2DM2+Bdm9YW0fftYKltsd138x/CQKM9WBsDH8Z0nEYgfCrjliJ94iB7ERARiIgIiICIiAiIgIiICIiAiIgIiICIiAiIgIiICIiAiIgIiICIiAiIgIiICIiAiIgIiICIiAiIgIiICIiAiIgIiICIiAiIgIiICIiAiIgIiICIiAiIgIiIH/2Q=="/>
          <p:cNvSpPr>
            <a:spLocks noChangeAspect="1" noChangeArrowheads="1"/>
          </p:cNvSpPr>
          <p:nvPr/>
        </p:nvSpPr>
        <p:spPr bwMode="auto">
          <a:xfrm>
            <a:off x="155575" y="-685800"/>
            <a:ext cx="2143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85" name="AutoShape 8" descr="data:image/jpeg;base64,/9j/4AAQSkZJRgABAQAAAQABAAD/2wCEAAkGBhMSEA8QDxIWFRQTFRQWERQWFhURFhoZFRIWFx8QGRYaGygeFyUkGRQSIDsgJCcqMCwwFR4xNjAqNSYrLCkBCQoKDgwNGg8PGSokHiUrLzU1LS8pLCwpNi8pKSksLCosLiksKSksLCw1LC0vKTUpLiwpLCwpLCksKSwsNiwsKf/AABEIAHgAtAMBIgACEQEDEQH/xAAbAAEAAgMBAQAAAAAAAAAAAAAABQYDBAcBAv/EADgQAAICAQIDBQUFCAMBAAAAAAECAAMRBBIFITEGEyJBURRhcZGhMkKBwdIVFiNSVJKTsSRyggf/xAAZAQEAAwEBAAAAAAAAAAAAAAAAAQIEAwX/xAAiEQEAAgEDBAMBAAAAAAAAAAAAAQIRAxIhBBMxUSJxwRT/2gAMAwEAAhEDEQA/AO4xEQEREBERAREQEREBERAREQEREBERAREQEREBERAREQEREBERAREQEREBERAREQEREBERAREQEREBERARmfO6R+u4ttbu6132EZCjkAOm5j5DOPnImcCRzGZW9FxprbrKPaK1tT7VYryRyz1LeLr1nlPG7GsdKba72r+2gXYRny3Z93pKdyqMxKzZiaHD+KraDjIZeTowwyn3g/7m2bMDJ6S8TnlM8MkSMXtDQUssFqlayQ5zyBHr85lu4vUio7OAHICHPUkdBI3Qrur7buZ7IN+2OkDFGvQMG2kE4OfSZNb2n09RUWXKpZdy5PVfWRvr7R3K+0xmMzRr4tW1RuWxTXgnf5YHnNfhvaXT3sUptVmHUDPzlswndGcJaJ8ifUlYiIgIiICIiAiIgIiIGnxHVd3U9n8o+vQD5kSnavtS2hfu7KC72AWM+cZLdQPgeUs/aTlp2PkCu74bhIP/AOjcH73Ti5Blqjn18JzkfXP4TLrzeKzNPLj1G+NKZ0/Kt28Rp114Iqaq3B8atn5485k4X2uq0YaqrTt18TFjlj6nl75r6fWDTqKU07ODWrF0BPNhnqPLymrxc+0KXFJrdXRQGBDMHyOY8/sn5zzt94rExPy+mK/droxNZjf9LZoeNnUA6yuruzUVB553q3Iqfh4ZL9rOLbNGzV82tASrHUm0YGP7sz3RcNXTaI1nyQ7j6sfP54mDiN9Vem0nfXpTha9rWCsjITy3g4+Inp0icczzhviLW043TyqvCtGarhp7aHqr1dRRt+DmzBJIwT15fKZ+zhe+/TaewH/g7zZ6bjjZ9A8sOmrOoINesWwqAy4SmwgEkbx4eXMHmJtV8DtUsw1GC32iKqgWx5khMmR2MT54ca9NtxzwoyrcNNqmXaaG1Fq2gLucDvDlx68pK0X01a3TEsBUNEgRm8xnlz8+Qksm3CoNbXi1mULt0+HZcllA2+Lo2fTEyUcAFyqyXVuoyFIpoYcuRA8GBzBiNDGMI/mxjEqpqKidNrHqUnTnVIwABG5MLuYeo5fSWyjiOks1NIqUWWBG2ugyEXl4Sfu5zMr6B1KUnVAbs7K+7qAYKOYC7enOYdPw3uzaK9TWjIAbdlVCEAjIL4UYztPMy9dLavTR2+FnE+pXa3djWF14JtG6sBaiWX+YDHMe8cptfs7U/wBWf8df6Z2aExEhbNFqFBZtYQBzJKVgfPbynnsl+3f7Z4cZ3bK8Y9c7YE3ErxNmxbTrwEfbtfbVtO44GDtxzzNn9n6n+rb/AB1/p90CYiVhddm72ccSTvf5MU7s+mPX3Ym9+z9T/Vn+yv8ATAmYkJ7JfuCe2eIjIXZVnA88bc/jMi8P1GRnVEjPMd2n6YEtuieCeQMOt0wsrdD0YY/P/eJF8Mt3o+kvHjRSjZ+8mNu8fEY+cnMTT1/CUtxuHiX7Ljkw+BlLRPmExLluv4vdo3u0uFO0kK3nsJyB+GTJjslc+t1AstACU8+X3mIwCfXGPrLPdwGwkFjXb5AumGx6E5OfpMlHA7Mbe8WtSclal2k/+s/lMdOnvFszPHpmro6m/M3+PrH6a6zv3Gnr6Ag3H0A57PjnHymLtpwg36OyqtAz5TaCB5OM8z7syY0miWtQiABR5fnnzmxibYhplzzi/ZS83m6hSpSjSrVtYINyWMWBHToR1Ez9luD65Nda+pZivj3EtlWBC7cD3Yf+6XzEYlkOT8X7B6s262ykD+EzWcPGceK5s2Z9PtP19Zs09mNdVZp0QPlfZytiuFRAO7NqsmPEWbvvP706fiMQOZP2R1uymxC3tG3Wb3ZwdpsACBfTkB58pLdieA2I+va6pkS5aQqu4tYlBaGycdPEsu+IxA5R+5mvVNRtwO4xTpMHmaDYrtg58JwuPXmZo8f9p09dSX2OWal+4TvNjo7WPjOR4/DtXmc8p2QrPk055mBy392uIWnVi5nItpsAO7CtuqTauM8sMH6evPM8q4Fr++0+2p0rRdjg27sr3TqVI/7FTOrYjEDkug7Ja3uq6hWyKg0wZXsDg2V21E2rjoAqty+ssHYnhOtr1N76pm2nduywZWJsYhgB0wpUcuXL4y9YjEDnfB+C6qlhp/ZEZ1tez2ssPvc9/rnyxnykdwzs3xE1BLWsGbKhb4xk4Rw9gPlklemJ1XEYgcrv7K68MHQN3gq1VVbmzO1e+coD65r2DM2+Bdm9YW0fftYKltsd138x/CQKM9WBsDH8Z0nEYgfCrjliJ94iB7ERARiIgIiICIiAiIgIiICIiAiIgIiICIiAiIgIiICIiAiIgIiICIiAiIgIiICIiAiIgIiICIiAiIgIiICIiAiIgIiICIiAiIgIiICIiAiIgIiICIiAiIgIiIH/2Q=="/>
          <p:cNvSpPr>
            <a:spLocks noChangeAspect="1" noChangeArrowheads="1"/>
          </p:cNvSpPr>
          <p:nvPr/>
        </p:nvSpPr>
        <p:spPr bwMode="auto">
          <a:xfrm>
            <a:off x="155575" y="-685800"/>
            <a:ext cx="2143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86" name="AutoShape 14" descr="data:image/jpeg;base64,/9j/4AAQSkZJRgABAQAAAQABAAD/2wCEAAkGBhQQEBUUEBQVFBQWGRwaGBgVFxcbHBkfFyEdGRkYHh0aHiYeHBkjGRkfHy8gJCcpLCwsGh4xNTMqNSgrLCkBCQoKDgwOGg8PGjQiHyQtKiw0LywwLS4sLC41LC8sNSwpLCwsLCwqKS0pNS4sLC4sKiwsLCwtLTQsLCwpKSksLP/AABEIAFkA8AMBIgACEQEDEQH/xAAcAAACAwEBAQEAAAAAAAAAAAAABgQFBwMCAQj/xABDEAACAQIDBAcEBQoFBQAAAAABAgMAEQQSIQUGMUEHExYiUWFxVIGUoTJyc5GxFCMzNDVCUpKywRVT0dLhYoKTovH/xAAaAQEAAwEBAQAAAAAAAAAAAAAAAQIDBAUG/8QAMxEAAQMCAwUGBQQDAAAAAAAAAQACAxEhBBIxExRBUfAFIoGRscEyYXGh4TNCktEkNIL/2gAMAwEAAhEDEQA/ANxooooiKKKKIiioeL2zBD+lljS38TqD9170v7W6RcOi2w56+U6KFBy3OguTyv4VBcAsXzxx/E5NMcoa9uRt91e6j7Pw5jiVWN2A7x8WOrH3m9SKlajS6KKKKKUUUUURFFFFERRRRREUUVRbz72x4BVzgu73yothoOJJPAVBNLlUe9sbczjQK9oqh3X3ujx4bKpR0tmRrHQ8CCOIq+oDXRGPbI3M01CKKKKlXRRRRREUUUURFFFFERRRRREUUUURFLe/+1Gw+CYxnKzsEBHEZuNvOwNMlJnSYqtDEJHyIHJJAzMSAQFVbi51JuSALVV/wlc2KcWwuI5LK6u9zcJnxaswusX5w+o0QepcgCoWfDLwWZ/rOiD7lVj86ZNxScRi1RUWOGL86yrc5mGiF2bViCbjkLaAVytF183h2AytFeK1OO9hmte2tvHnVPjd8sJDI0cswV10Iyubc+Qtwq6rE99v2hiPrD+la6Huyiy9/G4h0DA5vOl1r+ytsRYpC8D51Byk2I10NtQORFTaSuin9Uk+2P8ASlVfSJvc2c4WFiqr+lYcST+5fkAOPjw9WejalN7DYBK/imraO/OEgYq0oZhxEYLW9SNPnUfDdI2Dc2MjJ5ujAfeL2rI8LhHlYJEjO3JUBJ+4V1x2zZYCBNG8d+GdSL+h4Gs9q5eYe0pz3gBTx9VvcM6uoZCGU6gqQQfQioG1d4oMKVE8gQsCRoxvbjwB8aUOjXZWKjJdu5h2H0HvdjyZR+768/DnUXpZ/SwfUf8AFa0LzlqvRfinjD7XLQ/NNXb7A/54/lf/AG1M2fvThcQ2WKZGbkt7E+gaxPurFcDs6SdssKNIwF7LxsOfzqdsrdfEYiUxpGylD3y4KhPU+POw1rMSO5LiZ2jO4juV+lVuNJ+/e574zJJCRnQFSrGwIJvoeRB/GpuFbE9UIYZYXeMZXmkOZr8u4hOtubHXwpI32wGMgKnEYgyrJcDKSoBGtso04Vd5touzFygxHMwkenXkrHdeOPZbO2IkV53ARYYfzjcb2Nv3ibfdT1s1pn/OTDq7/RiBuVHi55v5DQefGs56K41OLkuBcR3Xy7wBt52rSdr4/wDJ4JJbXyIWt42Gg++kelVGBI2WbRorb3J4qNtnefD4S3XyAMdQouWPnYcvM1H2Jvnh8ZIY4S+axNmUjQcdeHOsaxeLeV2kkJZ2N2J5/wDHlTh0Z7OlGJ60xuIzGwDlTlJuvA+6qiQkrni7QklmDWi33WnyzKilnIVRqSSAAPEk0s4npIwaGwdn80QkfebXpd6UtssZUw6myBQ7j+In6IPkAL+p8qSsJgJJc3VIz5RdsoJsPE1LpCDQKcT2g9khjjGi2fY+9+GxbZYpO/8AwsCrH0vx91T9o7Sjw8ZkmbKgtc2J46DhrxrBIpSpDISGBBBHIjUGtW3nmbFbIDopZpFjbKoJN7gmwGvG9GyEgrTD450sb6jvAV+qndvsD/nj+V/9tfe32B/zx/K/+2sgxGzpYxeSORBe13RlHpcjjXGKIuQqgsx4BQST6Aamq7Vy4z2nMLZR9/7W3bO3swuIkEcModyCQMrDhx4i1W9ZR0fbMlTHozxSKuV9WRgOHiRatXrVjiRdethJnzMzPFDVFKm9e/iYMmOMCSbmL91L8MxHPyHyq923tH8nw0sv8Ckj15fO1YRLKXYsxJZiSSeZOpP31WR+WwXPj8W6EBrNSnHYO+eKxGOhWSTuM9iiqAvA6eJ95rt0sYm88KX0VC38xt+C0t7qNbHYf7RfnpV9v/tgLjWEaIXVVDO6q5Gl8qhgVA1uTa5J8qzrVpqvOEpdhnZ3fuH9pMRcxsoufAa/hWi9H+A6pjG36VrSSD/LVdI0bwdmYtl5Aa0jvtyci3WuB4Kco/8AW1aH0X4MRwFiO/MS3/ahyi/qxY+evhUR/Eq4BoMwonesT32/aGI+sP6VrbKxPfb9oYj6w/pWtJdF6Hav6Tfr7FO/RT+qSfbH+lKzTHzF5pGbizsT7ya0vop/VJPtj/SlIu92yThsZIhFlZi6HxVjf5G491Ud8IXFiWk4WM8FoXRrs9EwSyADPISWPPQkAegt8zTPiMIkgAkVXAIIDAGxHA686yjc/fk4JTHIpeIm4ykZlJ42voQeNqsd4ukwyxlMKrxk8ZGIDDyUC+vnV2vaGrthxkDIADwGi0ys06Wf0sH1H/FastzukAzssGJH5w6K6jRvrAfRPnw9Kreln9LB9R/xWpe4FlQpxczJsKXM+XqqPc3aJw7zzKAWjgYgG9j3kGtvWuW2d8cTirh3yIeKR3UH11ufea97o4Bp2xESfSfDuB6hlIHvtb31RAkHwI+RH+hrCpovHL3tiaAbGq1jo12M0GFLyDKZWzAHSygWW/mdT7xVX0tTaYdOd3b7gB/enDd3awxWGjl5sO95MNGH31nvSFnxO0BDCrOyIBlUX1PeJ8tCNa2dZlAvYxIazCBjL1pT1UPo3xGXaCj+NHX5Zv7VqW3MD1+GliHF0YD1I0+dZRsrZs2Bx2GbERtGDIBc2IObunUEi+vCtN3l3lTAojyIzKzZe7a40Jvr6Ujs01VMC4Ngc2S1DfxWIuhBIYWI0IPIjQj7617o92yJ8GqcHhsjDyH0W94+YNZdt3aIxGJklVcgdr5flc+Z4++m/omRusnP7uVAfW5I+V6zjNHLiwD8mIytuDUKp6SP2g/1E/CrDoz2vHE8kTk55mQJoTewa9zy41X9JH7Qf6ifhXPcTZMkuLjlRbpE4Lm4Frg20JufdT99kDnNxhLRfMevJLhrbdzP1DD/AGYrEjW27mfqGH+zFWi1WvZX6jvp7qm6VP1NPtV/BqRNzf2hh/r/ANjT30qfqafar+DUibm/tDD/AF/7Gj/jTGf7bf8AlbdRRRXQvoFR77Ql9n4gDjkv/KQx+QrFK/QskYZSrC4IsR4g6EViW8+7b4KYqQTGT+bfkR4fWHAj31hKOK8PtSI1Eg00UfdxrYzD/ap/UBVhvNgXkxc0jNHGrSNl6yRVJC90ELqxGnG1VWx5MuJhY8BKhPuYXrnjsW0sryMbs7Ek+p09wGlZVsvMDwIsp5+y7phIlN5Jgw5iFXJPkGcKo9dfQ1q+492wwlKhA+iIP3I07qC/M8WJ5ljWQYLBNPIscYuzmw9/P0A191b1gsKIo0jX6KKFHuFq0iF6r0uzG1cXUsPVd6zTeXcPFT4uWWMR5HYEXex4AcLeVaXVbtLeLD4Zgs0qox5G5NvE2Gg8zpWzgCLr1MTDHK2khoFWbibClweHdJgoZpCwym+hCjw8RU/eLduLGx5JNGGquOKn+48RVorAi4NweBFeDilziPMM5BYLfWwIBNvC5ApQUoriFjY9mdPmsm2h0bYuM/m1WZeRVgD7wxH4muGF6Psa5sYgg8XdQPkSflWy0VTZBcJ7LhrWp68Etbp7lJgbux6yYixa1go5hR+J4moG/u60+MeIwBSEVgczW4kEcvKnSir5RSi63YWMx7KlAkPcfc/EYTEmSYIFKFe61zckHw8qg7y9Hc8mKkfDBOrc5rFrWJ+kLW4X199aVXL8qXP1eYZ8ubLfWwNr28Lm1VyClFkcFFsxGdK1SvuHsPE4NZI5wuRiGXK17Hgw4cCLH3UwYDZSRNI4F3lYs7HifAfVA0ArrjcckMbSSNlRRcnU2+7Wu4NWAAsuiKJkYDBeii7U2YmIiaOQaHgeakahh4EHWqDf7YM2Lw8awgOyPmIuFv3SNL6cTwvTVUefHIjojGzSEhBY65Rc+mnjQgFJYmPaQ7jZZNgejrGSMAyCIc2dlNvcpJNadu/sFMFCIo9ebMeLE8Sf9OQqzoqGsDVjh8HHAat1+az3fHcrE4rFtLEEKFVHeex0GulqtNwt2psGswnCjOVtla/0Qb8vOm6igYAaqW4SNsu1Gt1kR6NMZ/DH/wCT/itL3cwLQYSGKS2ZEANjcXHnVlVftbbkWFCmdsoY2FgTw1JNhooHE8qBobdViwsWGJeD5qs362HLjMOscIUsJAxzG2gDD+9K27m4WKgxcMsgjyo1zZ7ngRwt51patfUV9oWAmqtJhI5JBIdbIoooq660VwxmCSZCkqK6niGFx/8Aa70UUEVsVl++W7uCwZWxmDvchEZSABzu+oF/M1K3W3OwOMi6xWmaxsysygg8bd0cLHjer7fHcv8ALijo+SRBl1FwQdbaagg8/Opu6m7QwMJTNnZjmZrWF7WAA8ABWOTvaWXlNwn+QasGRd9kbs4fCEmCMKx0LElm9LsSbelWlFFagUXqNa1oo0UCKS8OuIR8Sv5EZZJZHLSSMqxsh0Rbm5ICaZQPGnSlmWHaGaSJDHkZ2KzsxzIrG+UIBqy8BrbhVXLCcVob+F/X1XjDbxPLDBHhI0SWRW7r3KRLEcjE5dSMwygD+1fRtYxT58VEiOmELuykkiz6oDe2U8fG9eJNhzYSSNsEiSAQ9SesfLY5s4kPjck3ArltDdSd1K5xIfyXq87sbs/WCQ3/AOk2tVbrnJlA0NR5Lgu+kxjna0JyQ9YvVlmEZuAIpDwL2N9PA1Nw+9UqNMcVGqIkKyoq3L2YlQrcs7EDQcL2rnNsfFT4edWSOENF1ccCMMoJNy7EC1+Qtyrrtvd6aV5WTJrFEEueLxOZMp00U8L+dO8oG2FwSej+F2/xvE4eGWXGRxhQqsgjY3zMbdUb8wbd7hrXvdjbsmIaVZOqbJlIeAsUu17pc8WW3Eaa1Bx+ycXiY3eVUDZoimHz3S0TZmDHhme9vQAVb7Cw04zvPlTNYJDGbrGFvzsLsSdbaaCpFarVheXjWnz8dftbVV+C3rYvhkkCBpWmV7XGXqiQLepHOoeG2tNOwZIoRM+FzhmzjumQjLpfTL3vWvm0NzZHXFFSA8kitFr9Fb5n9Ll3+VXSbHZcVnUKIhhhCuuoIa408LVF+KoBM40d1w9q+KWY4ZRsV2kkDRmBciBLFRfm17sT7uFMWwdtzTTyRzRCIBEdBe7ZXLDv8g3d4DhVLDurimwZjlKBlh6mKNWOXiCzuebHKLC2g8zTHhtnOuMklNsjRRoNdbqWJ0tw1o0GyiFrwWm4FAPVVm2t4Z4J1H5hEMiIqM15ZVYhS4ANlAvzB4Gve9WIePEYNo0Mj5pAqg2uSlhcngo4k+AqtO7eKcsWWJT16yM+a7ShXBUXt3ERBovMjlrdj2jgHfE4aRbZYi5a517y5RYc9am5VhtHh1a6inn11c1uyd5JZWw6yKgMjTrJlvoYNBl9T41HG9WIYYfq40dpjOuUXAvE2VWJvooGrcfKvH+A4qPqWhEZdJcQTmY2Czk2bhrYa2qRsXd+aI4UyZT1X5RnIPHrSCpAtz4nwqL9eCqDMe7fhf8Aj+VH2RvTiZThi8aLHI7Ru2t3ZQ5ugvogy2ueJvUgbwzjGRRSdQokdl6pWzSqAGKyMQbC+XhbmK+YXYE6Q4RRkDwvIzd7QZlkC2011cVE2Ru5iVfDNIsaCNyzgNmZ2KsGldrasSbBeQJ8rO8oG2FBfh7fn8rpsfenEyvhy6IIpXeMtrdiodgyi+iALa51JvXrb8uIbaEKRRR6Ry5GlbuMGCZyVUE6aCx43NSNn7AlRMGGC3hlkd7NycSAW01+kKs8XgHbGQSi2RElVtdbvktYc/ompoSLq7WSOjo4nVvsqrGbwTxYmNG6hFaVYxFe8rKdOt0NlW+oFuFSodrYiaYmBIzh0k6tixIdraO68sqnS3Oxqnwe7mKJjMixKVnWSQhszTEEkuWtooXRUHytU3ZmysUjLAcqQRytJ1iv3pAWLqmUcNT3r8QKgEqGOkJvWh68uvr4h3weTFKkfVNE0hjyAkykLcGaw0WMMOfEa020pbv7FxMRjiZY4o4mJeSMgvPxygi2g1ub66U21ZteK3w5eWkvVftXY4xGW8k0eW/6KQpe9uNuPD8ar+xy+04z4hqYKKtlBWjoWONSEv8AY5facZ8Q1HY5facZ8Q1MFFRlCjYR8kv9jl9pxnxDUdjl9pxnxDUwUUyhN3j5Jf7HL7TjPiGo7HL7TjPiGpgoplCbCPkl/scvtOM+IajscvtOM+IamCimUJu8fJL/AGOX2nGfENR2OX2nGfENTBRTKE3ePkl/scvtOM+IajscvtOM+IamCimUJu8fJL/Y5facZ8Q1HY5facZ8Q1MFFMoTYR8kv9jl9pxnxDUdjl9pxnxDUwUUyhN3j5Jf7HL7TjPiGo7HL7TjPiGpgoplCbvHyS/2OX2nGfENR2OX2nGfENTBRTKE3ePkl/scvtOM+IajscvtOM+IamCimUJu8fJL/Y5facZ8Q1HY5facZ8Q1MFFMoTd4+SX+xy+04z4hqOxy+04z4hqYKKZQm7x8lUbP3cWGQOJsS9r92SVmXXyNW9FFSBRaNYGCjV//2Q=="/>
          <p:cNvSpPr>
            <a:spLocks noChangeAspect="1" noChangeArrowheads="1"/>
          </p:cNvSpPr>
          <p:nvPr/>
        </p:nvSpPr>
        <p:spPr bwMode="auto">
          <a:xfrm>
            <a:off x="155575" y="-509588"/>
            <a:ext cx="2857500" cy="106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87" name="AutoShape 16" descr="data:image/jpeg;base64,/9j/4AAQSkZJRgABAQAAAQABAAD/2wCEAAkGBhQQEBUUEBQVFBQWGRwaGBgVFxcbHBkfFyEdGRkYHh0aHiYeHBkjGRkfHy8gJCcpLCwsGh4xNTMqNSgrLCkBCQoKDgwOGg8PGjQiHyQtKiw0LywwLS4sLC41LC8sNSwpLCwsLCwqKS0pNS4sLC4sKiwsLCwtLTQsLCwpKSksLP/AABEIAFkA8AMBIgACEQEDEQH/xAAcAAACAwEBAQEAAAAAAAAAAAAABgQFBwMCAQj/xABDEAACAQIDBAcEBQoFBQAAAAABAgMAEQQSIQUGMUEHExYiUWFxVIGUoTJyc5GxFCMzNDVCUpKywRVT0dLhYoKTovH/xAAaAQEAAwEBAQAAAAAAAAAAAAAAAQIDBAUG/8QAMxEAAQMCAwUGBQQDAAAAAAAAAQACAxEhBBIxExRBUfAFIoGRscEyYXGh4TNCktEkNIL/2gAMAwEAAhEDEQA/ANxooooiKKKKIiioeL2zBD+lljS38TqD9170v7W6RcOi2w56+U6KFBy3OguTyv4VBcAsXzxx/E5NMcoa9uRt91e6j7Pw5jiVWN2A7x8WOrH3m9SKlajS6KKKKKUUUUURFFFFERRRRREUUVRbz72x4BVzgu73yothoOJJPAVBNLlUe9sbczjQK9oqh3X3ujx4bKpR0tmRrHQ8CCOIq+oDXRGPbI3M01CKKKKlXRRRRREUUUURFFFFERRRRREUUUURFLe/+1Gw+CYxnKzsEBHEZuNvOwNMlJnSYqtDEJHyIHJJAzMSAQFVbi51JuSALVV/wlc2KcWwuI5LK6u9zcJnxaswusX5w+o0QepcgCoWfDLwWZ/rOiD7lVj86ZNxScRi1RUWOGL86yrc5mGiF2bViCbjkLaAVytF183h2AytFeK1OO9hmte2tvHnVPjd8sJDI0cswV10Iyubc+Qtwq6rE99v2hiPrD+la6Huyiy9/G4h0DA5vOl1r+ytsRYpC8D51Byk2I10NtQORFTaSuin9Uk+2P8ASlVfSJvc2c4WFiqr+lYcST+5fkAOPjw9WejalN7DYBK/imraO/OEgYq0oZhxEYLW9SNPnUfDdI2Dc2MjJ5ujAfeL2rI8LhHlYJEjO3JUBJ+4V1x2zZYCBNG8d+GdSL+h4Gs9q5eYe0pz3gBTx9VvcM6uoZCGU6gqQQfQioG1d4oMKVE8gQsCRoxvbjwB8aUOjXZWKjJdu5h2H0HvdjyZR+768/DnUXpZ/SwfUf8AFa0LzlqvRfinjD7XLQ/NNXb7A/54/lf/AG1M2fvThcQ2WKZGbkt7E+gaxPurFcDs6SdssKNIwF7LxsOfzqdsrdfEYiUxpGylD3y4KhPU+POw1rMSO5LiZ2jO4juV+lVuNJ+/e574zJJCRnQFSrGwIJvoeRB/GpuFbE9UIYZYXeMZXmkOZr8u4hOtubHXwpI32wGMgKnEYgyrJcDKSoBGtso04Vd5touzFygxHMwkenXkrHdeOPZbO2IkV53ARYYfzjcb2Nv3ibfdT1s1pn/OTDq7/RiBuVHi55v5DQefGs56K41OLkuBcR3Xy7wBt52rSdr4/wDJ4JJbXyIWt42Gg++kelVGBI2WbRorb3J4qNtnefD4S3XyAMdQouWPnYcvM1H2Jvnh8ZIY4S+axNmUjQcdeHOsaxeLeV2kkJZ2N2J5/wDHlTh0Z7OlGJ60xuIzGwDlTlJuvA+6qiQkrni7QklmDWi33WnyzKilnIVRqSSAAPEk0s4npIwaGwdn80QkfebXpd6UtssZUw6myBQ7j+In6IPkAL+p8qSsJgJJc3VIz5RdsoJsPE1LpCDQKcT2g9khjjGi2fY+9+GxbZYpO/8AwsCrH0vx91T9o7Sjw8ZkmbKgtc2J46DhrxrBIpSpDISGBBBHIjUGtW3nmbFbIDopZpFjbKoJN7gmwGvG9GyEgrTD450sb6jvAV+qndvsD/nj+V/9tfe32B/zx/K/+2sgxGzpYxeSORBe13RlHpcjjXGKIuQqgsx4BQST6Aamq7Vy4z2nMLZR9/7W3bO3swuIkEcModyCQMrDhx4i1W9ZR0fbMlTHozxSKuV9WRgOHiRatXrVjiRdethJnzMzPFDVFKm9e/iYMmOMCSbmL91L8MxHPyHyq923tH8nw0sv8Ckj15fO1YRLKXYsxJZiSSeZOpP31WR+WwXPj8W6EBrNSnHYO+eKxGOhWSTuM9iiqAvA6eJ95rt0sYm88KX0VC38xt+C0t7qNbHYf7RfnpV9v/tgLjWEaIXVVDO6q5Gl8qhgVA1uTa5J8qzrVpqvOEpdhnZ3fuH9pMRcxsoufAa/hWi9H+A6pjG36VrSSD/LVdI0bwdmYtl5Aa0jvtyci3WuB4Kco/8AW1aH0X4MRwFiO/MS3/ahyi/qxY+evhUR/Eq4BoMwonesT32/aGI+sP6VrbKxPfb9oYj6w/pWtJdF6Hav6Tfr7FO/RT+qSfbH+lKzTHzF5pGbizsT7ya0vop/VJPtj/SlIu92yThsZIhFlZi6HxVjf5G491Ud8IXFiWk4WM8FoXRrs9EwSyADPISWPPQkAegt8zTPiMIkgAkVXAIIDAGxHA686yjc/fk4JTHIpeIm4ykZlJ42voQeNqsd4ukwyxlMKrxk8ZGIDDyUC+vnV2vaGrthxkDIADwGi0ys06Wf0sH1H/FastzukAzssGJH5w6K6jRvrAfRPnw9Kreln9LB9R/xWpe4FlQpxczJsKXM+XqqPc3aJw7zzKAWjgYgG9j3kGtvWuW2d8cTirh3yIeKR3UH11ufea97o4Bp2xESfSfDuB6hlIHvtb31RAkHwI+RH+hrCpovHL3tiaAbGq1jo12M0GFLyDKZWzAHSygWW/mdT7xVX0tTaYdOd3b7gB/enDd3awxWGjl5sO95MNGH31nvSFnxO0BDCrOyIBlUX1PeJ8tCNa2dZlAvYxIazCBjL1pT1UPo3xGXaCj+NHX5Zv7VqW3MD1+GliHF0YD1I0+dZRsrZs2Bx2GbERtGDIBc2IObunUEi+vCtN3l3lTAojyIzKzZe7a40Jvr6Ujs01VMC4Ngc2S1DfxWIuhBIYWI0IPIjQj7617o92yJ8GqcHhsjDyH0W94+YNZdt3aIxGJklVcgdr5flc+Z4++m/omRusnP7uVAfW5I+V6zjNHLiwD8mIytuDUKp6SP2g/1E/CrDoz2vHE8kTk55mQJoTewa9zy41X9JH7Qf6ifhXPcTZMkuLjlRbpE4Lm4Frg20JufdT99kDnNxhLRfMevJLhrbdzP1DD/AGYrEjW27mfqGH+zFWi1WvZX6jvp7qm6VP1NPtV/BqRNzf2hh/r/ANjT30qfqafar+DUibm/tDD/AF/7Gj/jTGf7bf8AlbdRRRXQvoFR77Ql9n4gDjkv/KQx+QrFK/QskYZSrC4IsR4g6EViW8+7b4KYqQTGT+bfkR4fWHAj31hKOK8PtSI1Eg00UfdxrYzD/ap/UBVhvNgXkxc0jNHGrSNl6yRVJC90ELqxGnG1VWx5MuJhY8BKhPuYXrnjsW0sryMbs7Ek+p09wGlZVsvMDwIsp5+y7phIlN5Jgw5iFXJPkGcKo9dfQ1q+492wwlKhA+iIP3I07qC/M8WJ5ljWQYLBNPIscYuzmw9/P0A191b1gsKIo0jX6KKFHuFq0iF6r0uzG1cXUsPVd6zTeXcPFT4uWWMR5HYEXex4AcLeVaXVbtLeLD4Zgs0qox5G5NvE2Gg8zpWzgCLr1MTDHK2khoFWbibClweHdJgoZpCwym+hCjw8RU/eLduLGx5JNGGquOKn+48RVorAi4NweBFeDilziPMM5BYLfWwIBNvC5ApQUoriFjY9mdPmsm2h0bYuM/m1WZeRVgD7wxH4muGF6Psa5sYgg8XdQPkSflWy0VTZBcJ7LhrWp68Etbp7lJgbux6yYixa1go5hR+J4moG/u60+MeIwBSEVgczW4kEcvKnSir5RSi63YWMx7KlAkPcfc/EYTEmSYIFKFe61zckHw8qg7y9Hc8mKkfDBOrc5rFrWJ+kLW4X199aVXL8qXP1eYZ8ubLfWwNr28Lm1VyClFkcFFsxGdK1SvuHsPE4NZI5wuRiGXK17Hgw4cCLH3UwYDZSRNI4F3lYs7HifAfVA0ArrjcckMbSSNlRRcnU2+7Wu4NWAAsuiKJkYDBeii7U2YmIiaOQaHgeakahh4EHWqDf7YM2Lw8awgOyPmIuFv3SNL6cTwvTVUefHIjojGzSEhBY65Rc+mnjQgFJYmPaQ7jZZNgejrGSMAyCIc2dlNvcpJNadu/sFMFCIo9ebMeLE8Sf9OQqzoqGsDVjh8HHAat1+az3fHcrE4rFtLEEKFVHeex0GulqtNwt2psGswnCjOVtla/0Qb8vOm6igYAaqW4SNsu1Gt1kR6NMZ/DH/wCT/itL3cwLQYSGKS2ZEANjcXHnVlVftbbkWFCmdsoY2FgTw1JNhooHE8qBobdViwsWGJeD5qs362HLjMOscIUsJAxzG2gDD+9K27m4WKgxcMsgjyo1zZ7ngRwt51patfUV9oWAmqtJhI5JBIdbIoooq660VwxmCSZCkqK6niGFx/8Aa70UUEVsVl++W7uCwZWxmDvchEZSABzu+oF/M1K3W3OwOMi6xWmaxsysygg8bd0cLHjer7fHcv8ALijo+SRBl1FwQdbaagg8/Opu6m7QwMJTNnZjmZrWF7WAA8ABWOTvaWXlNwn+QasGRd9kbs4fCEmCMKx0LElm9LsSbelWlFFagUXqNa1oo0UCKS8OuIR8Sv5EZZJZHLSSMqxsh0Rbm5ICaZQPGnSlmWHaGaSJDHkZ2KzsxzIrG+UIBqy8BrbhVXLCcVob+F/X1XjDbxPLDBHhI0SWRW7r3KRLEcjE5dSMwygD+1fRtYxT58VEiOmELuykkiz6oDe2U8fG9eJNhzYSSNsEiSAQ9SesfLY5s4kPjck3ArltDdSd1K5xIfyXq87sbs/WCQ3/AOk2tVbrnJlA0NR5Lgu+kxjna0JyQ9YvVlmEZuAIpDwL2N9PA1Nw+9UqNMcVGqIkKyoq3L2YlQrcs7EDQcL2rnNsfFT4edWSOENF1ccCMMoJNy7EC1+Qtyrrtvd6aV5WTJrFEEueLxOZMp00U8L+dO8oG2FwSej+F2/xvE4eGWXGRxhQqsgjY3zMbdUb8wbd7hrXvdjbsmIaVZOqbJlIeAsUu17pc8WW3Eaa1Bx+ycXiY3eVUDZoimHz3S0TZmDHhme9vQAVb7Cw04zvPlTNYJDGbrGFvzsLsSdbaaCpFarVheXjWnz8dftbVV+C3rYvhkkCBpWmV7XGXqiQLepHOoeG2tNOwZIoRM+FzhmzjumQjLpfTL3vWvm0NzZHXFFSA8kitFr9Fb5n9Ll3+VXSbHZcVnUKIhhhCuuoIa408LVF+KoBM40d1w9q+KWY4ZRsV2kkDRmBciBLFRfm17sT7uFMWwdtzTTyRzRCIBEdBe7ZXLDv8g3d4DhVLDurimwZjlKBlh6mKNWOXiCzuebHKLC2g8zTHhtnOuMklNsjRRoNdbqWJ0tw1o0GyiFrwWm4FAPVVm2t4Z4J1H5hEMiIqM15ZVYhS4ANlAvzB4Gve9WIePEYNo0Mj5pAqg2uSlhcngo4k+AqtO7eKcsWWJT16yM+a7ShXBUXt3ERBovMjlrdj2jgHfE4aRbZYi5a517y5RYc9am5VhtHh1a6inn11c1uyd5JZWw6yKgMjTrJlvoYNBl9T41HG9WIYYfq40dpjOuUXAvE2VWJvooGrcfKvH+A4qPqWhEZdJcQTmY2Czk2bhrYa2qRsXd+aI4UyZT1X5RnIPHrSCpAtz4nwqL9eCqDMe7fhf8Aj+VH2RvTiZThi8aLHI7Ru2t3ZQ5ugvogy2ueJvUgbwzjGRRSdQokdl6pWzSqAGKyMQbC+XhbmK+YXYE6Q4RRkDwvIzd7QZlkC2011cVE2Ru5iVfDNIsaCNyzgNmZ2KsGldrasSbBeQJ8rO8oG2FBfh7fn8rpsfenEyvhy6IIpXeMtrdiodgyi+iALa51JvXrb8uIbaEKRRR6Ry5GlbuMGCZyVUE6aCx43NSNn7AlRMGGC3hlkd7NycSAW01+kKs8XgHbGQSi2RElVtdbvktYc/ompoSLq7WSOjo4nVvsqrGbwTxYmNG6hFaVYxFe8rKdOt0NlW+oFuFSodrYiaYmBIzh0k6tixIdraO68sqnS3Oxqnwe7mKJjMixKVnWSQhszTEEkuWtooXRUHytU3ZmysUjLAcqQRytJ1iv3pAWLqmUcNT3r8QKgEqGOkJvWh68uvr4h3weTFKkfVNE0hjyAkykLcGaw0WMMOfEa020pbv7FxMRjiZY4o4mJeSMgvPxygi2g1ub66U21ZteK3w5eWkvVftXY4xGW8k0eW/6KQpe9uNuPD8ar+xy+04z4hqYKKtlBWjoWONSEv8AY5facZ8Q1HY5facZ8Q1MFFRlCjYR8kv9jl9pxnxDUdjl9pxnxDUwUUyhN3j5Jf7HL7TjPiGo7HL7TjPiGpgoplCbCPkl/scvtOM+IajscvtOM+IamCimUJu8fJL/AGOX2nGfENR2OX2nGfENTBRTKE3ePkl/scvtOM+IajscvtOM+IamCimUJu8fJL/Y5facZ8Q1HY5facZ8Q1MFFMoTYR8kv9jl9pxnxDUdjl9pxnxDUwUUyhN3j5Jf7HL7TjPiGo7HL7TjPiGpgoplCbvHyS/2OX2nGfENR2OX2nGfENTBRTKE3ePkl/scvtOM+IajscvtOM+IamCimUJu8fJL/Y5facZ8Q1HY5facZ8Q1MFFMoTd4+SX+xy+04z4hqOxy+04z4hqYKKZQm7x8lUbP3cWGQOJsS9r92SVmXXyNW9FFSBRaNYGCjV//2Q=="/>
          <p:cNvSpPr>
            <a:spLocks noChangeAspect="1" noChangeArrowheads="1"/>
          </p:cNvSpPr>
          <p:nvPr/>
        </p:nvSpPr>
        <p:spPr bwMode="auto">
          <a:xfrm>
            <a:off x="155575" y="-509588"/>
            <a:ext cx="2857500" cy="106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88" name="AutoShape 20" descr="data:image/jpeg;base64,/9j/4AAQSkZJRgABAQAAAQABAAD/2wCEAAkGBggQEQkUEwgWEhUVGB8aFBcWGRwaHRgdHxsfIR8cHx4jJCggIyUnHiMiHy8gJDM1LCwsGiE6NjErNSosLCkBCQoKDQwNGQ4PGTIlHiQ1MzU1NDQ1LSwzNjUvNS8yLSkwLDUvNC8qLi8sNTAuNCw0NDQpLzA1LSksNTUsLSw1LP/AABEIAEUAXwMBIgACEQEDEQH/xAAbAAACAgMBAAAAAAAAAAAAAAAABQQHAgMGAf/EAEQQAAIBAQUEBgQKBwkAAAAAAAECEQMABAUSIQYiMUEHE1FhcZEyU4HRFBYjQlVzk6GxshU0UnKCwcIlVGJjg5Kjw9L/xAAZAQACAwEAAAAAAAAAAAAAAAAAAgEDBAX/xAApEQABAwMCBQMFAAAAAAAAAAABAAIDBBExEiETIkGh8FGxwRQyUnHh/9oADAMBAAIRAxEAPwCw9v8Aa++Yf8B6qijdZnnPm0y5YiCO2y/CNu8VvFyxWuLtSz0CIUBoI4tO9PC0Lpm4YR/qf9ds+iSglS74sjCVZgrDuKEH7rdVscYpBIRv/VyXSyGrMQdtb4WWyfSXfr1ervRq3ekqvIBUNMxI4sRys12921vGHm5rSpI7OGLZ50AgDgRxM+VqoHXXK9D9qhV8yjfzj77OOkfFFvF+qlWlURVXyzfi1tJpIzO0gctvPdZRWSCBwJ5r+eys7Yfaapf7u9R0VXVyrBZjgCDqSeB+63G4n0s4kla8pTutJkVyqEh5IBgHRo1sr2D2hN1p46M0fI50/eByj8w8rK9i8N+EX64IRIDZm8F1++I9tlbSxsfI5w2GPdM6rkeyNrDzHPsrA2w26xS4tcFF2pFnpBqmYNo0wQIYaeNo2yPSVfL1eqNGtQporghSgac0SBqx462V9MP6zcfqj+c24a53qpSqUaimGRgy+IMizQ0sckANtylmqpYqgi+wKv3afGhc7req0AlRuA8Cx0A8/uFq2PTBjH9zoeT/APu0rpQ2kp1qWFU0bdqKKzeBEKPzeQtXZ52ijpGGO8g3KmtrHiXTG7YK4drNuL9dKOEVEoU2NdMzBg0A5VOkEdvOzDYPai9X+leHqUkUq+UZJiInmTbjekj9V2Z+q/op2c9D36tfvrf6RbM+FgpdYG9/laY5pDV6CdrfC96WMLr1lw4oRul9GMTOTgx3Z04EgnlNsuia43mlSxEVLuyEusZlInd5Txs022VibiApLHOBA1Po6Tp5ZhPY/AZ7EXdkS9g0ChzDQpk5fV0/5+Nk4h+k0eZVnDH1mvzC5DbzZSmb5VqmvkWqAeC8Yg6syrymAZ7rLcC2Oo1rzdB8J6xcwNQHKd0axKM4HZvRaxds7ozUqTqDKGCQSDB7w6c45+w2XbGXSo1Wo7KSFWFJObU9hNSpy7I9trWVLhBnAsqX0rDUYybqrrxs3iyPVT4BVOUlZCNBg8ZiI5277os2bqUnvVd2UnLkUKc0SZO8N0nQDdJjnbZtJhDC818tyLZiGBWlm4jXUXduf+Ke8W67Zy6NTu9IMpDNvNMzr4s3AQOPlwtNTVOdDb1UU1K1s1/RcT0qYPWrVbq6uN2nENug7x+cdwHuJE8pty182VvvwTDqguhDZqiVJgAANKkkwIgkTMaC1g7ZgmvdgFObJpAP7R0nd8s48G4Wzu2F1Gw+opu7K6uXUFcpkHwQ8J1Efvc7EVQ6OJnnqiWnbJK/z0VcJsvUbqRUvu8QFQCI7gpdkzfwyOwm27ajZOvTr1hShgIUL6LGFAMAwG7YUk68Ldns3h9ZrxRY0mCiWLQwDEd8rm1jU5/3jaPjdNnvN/VKTMS2oCmToOWUZv8Ak8Ba4VLuJa+AqTTM4d7ZKidIGG3ypdtnFS7MxWlDaejup6R4D22ddFmH1aN3vQZlOZ53TI9EfO9E/wAJI77bdprpUalhAW7MxCcAhJXdX/L3fNPZym7EzkvU8c+s+HbrP+5vHlbI+Qmm0+ZWxkYFVq8wuksWhX+/NSa7kx1ZJDk8Rukg+GhB8RZZR2krZaWegA8k1FHJMoYRJAnfQGTEk2wiNxFwt5ka02K6CxZIu1FE9Yfg7ZFQuzSpiGKkQDrqNCNNbbqG0NFygW7VGJJmApjKUBMhoI3x6M8+yxwnjogSsPVSMYvFSnSZlaDmQTx4uoP3GyyrtDe/kooUxnbdzMYy9ZkM6aHUHnztKvmKFLxTptTXqigLMeIYlsvdG6fbFoFPaG79XUNa5LlzNAAX0AFcSGIkwwJA52tYzbdt1U9++zrLaNpqhL5bqCJyqc0AnOqzMag5p0nQd9t/6cvCuVe7KoVlRyHnVlJkacPf3W8bFLgrVibiQRmGbKgzdWwBAM9sEFoGlvDtDcypYXVmjMzwEOXIcsk5oPdE6A2NI6NUaj1co9Daes7UB1SKCQWLFgMrIzAgkD9k68D+GyhtG5CHqQRIUywzSyZpgACOA8+y3qYthc1FW4zDaBVTVhUCDnocx0zRpJt6cZuA32uBUgEAlUndcIVBnTebiYGp1tJaPxUBx/NY/GStCTdlDMEYAMTo6M3JZkZT3fhafg1/autZ+RKlR2BqVNo82NoTY1h7hZuJYRLbqEKFbJPHWDwyzpNmGE3vrEzfBDS1Ijd1g5eR7udkeAG/bZOwku+663Xy5UKyMlSmGU8Qe4zbVWwm5u1VmoAswAYyQYUyvA6EGDI10HYLe3/F7hd8nXXxKWacudgsxExPZI87Q/jdgH0zQ+0X32RrZLcoKscY781lvOAYeeN3njMsxnMSTMnXUkyeE6W30MPu6HMEObXUszHXLOpJPzR5Wg/G7APpmh9ovvsfG7APpmh9ovvsxbKeh7pQ6IYI7KZe8KudbrOsoBsyhWmdQDIHnrbCvglxfOWo+lmzQzCQwAYGCJBCjThoLRvjdgH0zQ+0X32PjdgH0zQ+0X32A2UYB7oLojkjspdXCbmwg0AdSeJ4sQSePGQDPIjSyC80MNqSnXGlvOrA52JmrlzFp5sPnyJPCzT43YB9M0PtF99lv6Q2X+W/tynv8flU9YX/ABPlayMPGQVXIWHBCmG84MpUhXaXgQKhXNnzSo4RnXUrzFgXjCGLo1OMsmRmyjPUI0bTXOvsPDhZcL3s2DUYbRUwSZBFSkIMkzoNTqRJk29a+bM6gbQoARqOtTUh2dSfBmJ7DpM2bR++6TX+uyZNVwZWq0yCdxi7HOQArS2Zj2NrraZhdO4/LtSWCTDzmBB4xDaj0pjhvd9kD3rZlg4O0KHMHD/KoMwcyQfbwj2zZ1gFTDylXqL6lYZt4pkgGBpugDhZHts3qrI3Xd0TJqaGJUHxtj1FL1Q8hYsWzLTZHUUvVDyFjqKXqh5CxYtN1FgjqKXqh5Cx1FL1Q8hYsWLosEdRS9UPIWOopeqHkLFixdFgjqKXqh5Cx1FL1Q8hYsWLosEdRS9UPIWyVFHBQPCxYtCmy//Z"/>
          <p:cNvSpPr>
            <a:spLocks noChangeAspect="1" noChangeArrowheads="1"/>
          </p:cNvSpPr>
          <p:nvPr/>
        </p:nvSpPr>
        <p:spPr bwMode="auto">
          <a:xfrm>
            <a:off x="155575" y="-395288"/>
            <a:ext cx="1133475" cy="828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89" name="AutoShape 26" descr="data:image/jpeg;base64,/9j/4AAQSkZJRgABAQAAAQABAAD/2wCEAAkGBhEQEBMQDxEWFRAWEhQUEBUUDw8QEhERFBIVFhgRFRIXHyYgGhklGRIUHy8gJCcpLCwsFR49NTAqNSYrLCkBCQoKDgwOGg8PGiwkHiM0KSwxNTUvKiw1Li8pLzAvLywvLC8sLCwtNC81LSwzLyw1KSwpLSwqLDUpKSwvKSwpLP/AABEIAKAA4AMBIgACEQEDEQH/xAAbAAEAAwEBAQEAAAAAAAAAAAAABQYHBAECA//EAEYQAAEDAQQFBwcJCAEFAAAAAAEAAgMRBAUSIQYHEzFBIjJRYXFzkRc1UnKBsbIUM0JUlKHB0dIjNGKSk7Ph8CQVFiU2dP/EABoBAQACAwEAAAAAAAAAAAAAAAACBAEFBgP/xAAxEQACAQIDBAkDBQEAAAAAAAAAAQIDEQQSITFBUYEFEzNCYZGhsfBx0eEUIzJSwSL/2gAMAwEAAhEDEQA/ANxREQBERAEREAREQBEVK0t1ji77RsDZzJyGvxbYM3k5UwnoQhUqRprNJ6F1RZh5a2/Uz9pH6F75ax9TP2kfoQr/AKyj/b0ZpyLMPLY36mftA/Quix63XTOwx2FxPH/kigHSTgyWJSUVeWwlHFUpvLF3f0Zo9UVHvHWayBmJ8HKPNaJs3Hq5G7rUR5ax9TP2lv6F50qsaqzQd0elWtCjLLN2Zp6LMPLW36mftA/Qnlsb9TP2gfoXtY8f1tD+3uaeiqehmnYvJ8rRAY9m1rqmUPxYiRTmim5WxYLEJxms0dgREQmEREAREQBERAEREAREQBERAEREAKznT67455yx4zDGUI5zSQcx4bloyyXWDeWwvZpPMdBGH9mJ/K9iqYynOdJ9W9VquRF1IQt1ivF6PmUea53snbC485wDXcC0nnf4Vmk0XgLMIaQ6mT8RLq9J4exdd5WATMpWjwcUbvRcNxr0KFhvu0yu+ThrWy1LXvzq0DnOpuB/wtQ8RXxMVKErZdu7n+CCw1DCycZxzKX8dL8vyRV1XK6d5G5jTR7uw7m9JVptM8Vii5LQPRbXN7ukn8V0wxMs8VBkxgqTxy3uPSSqPed4OnkLzu3NHot4BekHPpCrr/Bevz0POah0bS01qS9Pnqfla7W+V5e81cfADoA4BfiiLfxSirI5yUnJ3e0IiLJg0jUt87au7j+Ny1lZNqW+etXdx/G5aysM6HBdiufuERFguBERAEREAREQBERAEREAREQBERACsZ1uWR5tu0DSWbFgLgKgGrsj0b1syyvWBfuwvHA8VjMMZNBymmrhXrGW5eNaVSMc1NXfAr4iFOcctR2XEitHrbtLO2pzZyXHqG4+FF9XTGHF9oIzkPI6om5N8aV8F5Nd7XQyfJi1plANQTgPWKbiQSF93Xbw4bJzdnKwAGM9AFKtPELl6mqnOmtr1XBbff2NjSvF04VHsWj3N7Pb38Dg0utmGNsQ3vNXeq3/AD7lUlK6S2jHaHDg0Bg9mZ+8lR8lle0YnMcG8CWuA8V0OAgqVCKe16+ZzXSFR1sRJrYtPI/JEXbdl0yWh1GCjRznHcPzPUrk5xhHNJ2RRp05VJKMVdnGBXIb+HWpSzaOSuGOSkTOJeaGnq/mp4QWewsxkVfuBNMbz0N6AqzeV7STuq88n6LRzR+Z61QhiKmJf7StHi/8RsamGpYVfvO8uC3fVmi6pY4WzWkQvc8iOPE4gNaeW6mEb+laeFk2pb521d3H8blrKvRjlVr3L+ElmpJpW2hERSLQREQBERAEREAREQBERAEREAREQBYprd84juI/e9bWsU1u+cB3EfxPWUUMf2XMgtHr52LsDz+ycf5HH6Q6ulWe8btEwGeGRucbxvae0cOpZ+rjoxee0j2bjy2butnA+zd4LR9JYdwf6int3/Pcl0XiVUTw1XVPZ9vsRtzWI/LHCcVkAc+hzDnZcrrGZKtckYcC1wq05EHMEFR982BzwJYspo82EUzHFhUJHf1otBELA1rnZFzQQQOJ35ZdCpzhPGWqxaVtvhbeXYThgb0pJu7ut977vqct33JtpntBpE1xBd1VNAOshWySSOzQ1pRjRkBvJ6B0kr9LFY2xMEbBkPEni49ZVU0mvPaSbNp5DMu1/E/gp5p4+sodxfPNkHGHR1Bzt/2/nkiOt9udM8vfv4Dg0eiFzIi6SMVBKMdiOXnJzk5SerNI1LfPWru4/jctZWTalvnrV3cfxuWsrLN/gexXP3CIiwXAiIgCIiAIiIAiIgCIiAIiIAiIgBWS6y3WY2/BaGuB2LCJGncKuyI8fFa0sU1u+cR3EfxPUJwzq12voVMXUyU72T+pC2rRZ9McDxIzeNwdTq4FcF3Wh1nna5wIINHg5HCcjl2e5LtveSB1WmrfpNJ5J/I9atbdhbY6kVpkeEkZ7f8AQtbWq1aCy1lmg9L7+aK9CjRxDUqDyzWtt2nBkk54AJJyAqT1AVqofR6yA47RhoZHHAPRjr+J9y+77qyztjqcJLWSPpzYxvcadQUpCG4W4KYKDDTMYQMqLRXdOi7d525L7nQWVWur91X5v7HNe9t2ML3/AEqUb6xyH5+xZ+VZdMbVnHEOt7vcPx8VWlv+iqOSjm3yOc6XrdZXyLZEIiLamoNI1LfPWru4/jctZWT6lgdraTw2cYrwridl961cKJ0OC7FHqIiFwIiIAiIgCIiAIiIAiIgCIiAIiIAsU1u+cR3EfxPW1rFNb3nEdxH73rKKGP7HmikrosNufC8PYc+I4OHQQudFiUVJZXsNHGTg80XZmhWC2snjD27jk4HPCeLSuOWN1lOOMF1nrWSMZmKv02dXSFW7ivTYSCp/ZuyeOjod7Fed/wDuRXK4qi8JUttg/nmuJ2GErrGU82ya+eT4FNtTRa7ZRruSaAH+Brakj7/FWaO5oGtwiJpHW2pPaVDW6x/I522hgrCTRwH0S4UIHV0KdivGJzcQkbh6cTRTtB3KeLqTcIdU3kt6rieWDpwjOp1yWe/o+HgVHSC6hBIMHMcCWjfhIOY+8eK+rkuEznG6oiHHcXdTfzUlOwW6cBtdhEOU7diJNaDtp9ysLGBoDWigGQA3AdAVitj6lKjGn37a+H5K9Ho6nVryqdy+nj+Cw6BwNY97WABojFAPWV1CoOr68RJarTG3mxxsFelxe6vsFAFfwtlgISjQjm27fMtznGUnk2bPIIiK6QCIiAIiIAiIgCIiAIiIAiIgCIiALFNb3nEdxH73ra1imt3zgO4j971lFDH9jzKSiIsmhCuei9v2kWA85mXa07vy9ipiktH7Zsp2k813Id2O3ffRUcfQ66i+K1RsOjsR1FdN7Ho+ZdrRA2RrmPFWuFD/AL0qh2i6nsn2FKuxUaac4Hc7w9yv7jTfu4noChbmG2lktTt1cEPU0bz/AL0laHA4iVCM5bv93HQ9IYaFecI96/pv/BJXfYmwxiNvDefSdxcua/rx2MJIPLdyWdR4u9g/BSKpek9t2k5aDyWckdu9x8fcoYKk8TXvLXeyePrLC4e0NNyLjqW+etXdx/G9aysm1LfPWru4/jctZXWmswXYrn7hERC4EREAREQBERAEREAREQBERAEREAVdvzQWyW2XbWhry/CG8mRzRhFaZDtKsSzXWtM5tosWB7m4i4PwyPYHDaRZENIrzj4oeFdxULyV0THkou70JP6z08k93ehJ/WevnWrIWXfiY5zXCaMAte5pAJIIqCOC80e0Ps81ks8sjpy98LHPIttqFXFoJNA7JZPFwp58iguPzQ+vJPd3oSf1nr3yUXd6En9d68vvR5ljsNtfDJNyoKgPtEsmBzKkOY4moPK+5RmgWjsVrsLJpnzmUvkGIWu0tNGvIFAHU3LBjLBSUcivt+aFkn0Isr2ljtpQih/aEGnaln0GssbQxgeGgUA2h/JV2C+LRd15x2GaZ01lmw7F0pxSxl5LRy+NHCmfAhR7bN8ov+ezSPk2NHOwNtE0YxCJhywuFMyTReH6WjbLlVvoezxTun3r5fngXb/s6z/x/wA/+FGO1VXcSSWSVJJP7d+8qN0wu6a7IhbLBaJWta9okilmfPE5rjQGjySM6V7eCuFxXoLZZYp6UEjKkVOR3ObXtBUqdGnT/gkjMpqtLJUV2teJy6P6H2awOe6zNcC8AOxSOfk0kile0qbqs31Pzvf8rMj3OIdE0YnvfQUfkMRNNylAJflLycVaADi/b7I80HPZ4+Iy3cCV7EKVRZE4qyZdkRFgtBERAEREAREQBERAEREAREQBERAFmWtv94sHrv8A7sC01Zlrb/eLv9d/92BCri+yfL3JfW55tPfRe8po0+8/kdn2UdlMexZgxy2gOLcIpiAFKr3W35tPfRe8qd0Q/cLL/wDPF8AWSOW9d67ji0nMn/SbQZgBL8mdtA3NofTMN6lXNX+lFns13MZMZMQfKaNs88mKrzuc1pB8VbNNz/4619w/3KK1U+bI+8l/uFBJPr1bh/pFWK7J7zvJlvlhfDZYcOxbIMMkhaSQcPDlGpPUAo4W7Y6RTybOSTkkYYmY35wszw1GS1aizK7P/Zp/Ud/ZYhCrTyZbPVyR7pBfhveUXbH/AMZuMOlNoGCV5bmGMi4njQnOg4LQbsu9lnhjgj5kbA1td5A4nr4+1U/WdoyZI226z1FogzcW850bTXEP4mnMdVVOaGaTNt9lbLltW0ZO30ZAN4HQRmO3qQnT/wCaslPbufgVPUxutnrxe6RaYsz1MbrZ68XukWmBYJYTsVz9wiIhaCIiAIiIAiIgCIiAIiIAiIgCIiAKv6S6GRW+SKSWWRhirgDNlSpc11TiafQb4KwIhGUVJWZEaSaOMt0Gwle9rMbXEswYiW1oOUD0rsuu7xZ4Y4GuLmxsDGl2HEWtFBWgA3dS60QZVfNvOK97sbaYJIHOc1sjS1xbhxAHfSoI+5fho5o+ywwCzxvc5gc5wL8GIYjUjkgZVr4qURBlV828KvwaGRMtzrwEkm2dXE0mPZ0LQ2lMNdwHHgrAiCUVK19x8lgOR3Kt3ZoHDZbQ60WWWWMP58QMboiN9KOaTQE1GeSsyIYlCMmm1sK/otobFd+02Ukj9phLtps8i2uYwtHpFWBEQzGKirIIiISCIiAIiIAiIgP/2Q=="/>
          <p:cNvSpPr>
            <a:spLocks noChangeAspect="1" noChangeArrowheads="1"/>
          </p:cNvSpPr>
          <p:nvPr/>
        </p:nvSpPr>
        <p:spPr bwMode="auto">
          <a:xfrm>
            <a:off x="155575" y="-914400"/>
            <a:ext cx="2667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90" name="AutoShape 28" descr="data:image/jpeg;base64,/9j/4AAQSkZJRgABAQAAAQABAAD/2wCEAAkGBhEQEBMQDxEWFRAWEhQUEBUUDw8QEhERFBIVFhgRFRIXHyYgGhklGRIUHy8gJCcpLCwsFR49NTAqNSYrLCkBCQoKDgwOGg8PGiwkHiM0KSwxNTUvKiw1Li8pLzAvLywvLC8sLCwtNC81LSwzLyw1KSwpLSwqLDUpKSwvKSwpLP/AABEIAKAA4AMBIgACEQEDEQH/xAAbAAEAAwEBAQEAAAAAAAAAAAAABQYHBAECA//EAEYQAAEDAQQFBwcJCAEFAAAAAAEAAgMRBAUSIQYHEzFBIjJRYXFzkRc1UnKBsbIUM0JUlKHB0dIjNGKSk7Ph8CQVFiU2dP/EABoBAQACAwEAAAAAAAAAAAAAAAACBAEFBgP/xAAxEQACAQIDBAkDBQEAAAAAAAAAAQIDEQQSITFBUYEFEzNCYZGhsfBx0eEUIzJSwSL/2gAMAwEAAhEDEQA/ANxREQBERAEREAREQBEVK0t1ji77RsDZzJyGvxbYM3k5UwnoQhUqRprNJ6F1RZh5a2/Uz9pH6F75ax9TP2kfoQr/AKyj/b0ZpyLMPLY36mftA/Quix63XTOwx2FxPH/kigHSTgyWJSUVeWwlHFUpvLF3f0Zo9UVHvHWayBmJ8HKPNaJs3Hq5G7rUR5ax9TP2lv6F50qsaqzQd0elWtCjLLN2Zp6LMPLW36mftA/Qnlsb9TP2gfoXtY8f1tD+3uaeiqehmnYvJ8rRAY9m1rqmUPxYiRTmim5WxYLEJxms0dgREQmEREAREQBERAEREAREQBERAEREAKznT67455yx4zDGUI5zSQcx4bloyyXWDeWwvZpPMdBGH9mJ/K9iqYynOdJ9W9VquRF1IQt1ivF6PmUea53snbC485wDXcC0nnf4Vmk0XgLMIaQ6mT8RLq9J4exdd5WATMpWjwcUbvRcNxr0KFhvu0yu+ThrWy1LXvzq0DnOpuB/wtQ8RXxMVKErZdu7n+CCw1DCycZxzKX8dL8vyRV1XK6d5G5jTR7uw7m9JVptM8Vii5LQPRbXN7ukn8V0wxMs8VBkxgqTxy3uPSSqPed4OnkLzu3NHot4BekHPpCrr/Bevz0POah0bS01qS9Pnqfla7W+V5e81cfADoA4BfiiLfxSirI5yUnJ3e0IiLJg0jUt87au7j+Ny1lZNqW+etXdx/G5aysM6HBdiufuERFguBERAEREAREQBERAEREAREQBERACsZ1uWR5tu0DSWbFgLgKgGrsj0b1syyvWBfuwvHA8VjMMZNBymmrhXrGW5eNaVSMc1NXfAr4iFOcctR2XEitHrbtLO2pzZyXHqG4+FF9XTGHF9oIzkPI6om5N8aV8F5Nd7XQyfJi1plANQTgPWKbiQSF93Xbw4bJzdnKwAGM9AFKtPELl6mqnOmtr1XBbff2NjSvF04VHsWj3N7Pb38Dg0utmGNsQ3vNXeq3/AD7lUlK6S2jHaHDg0Bg9mZ+8lR8lle0YnMcG8CWuA8V0OAgqVCKe16+ZzXSFR1sRJrYtPI/JEXbdl0yWh1GCjRznHcPzPUrk5xhHNJ2RRp05VJKMVdnGBXIb+HWpSzaOSuGOSkTOJeaGnq/mp4QWewsxkVfuBNMbz0N6AqzeV7STuq88n6LRzR+Z61QhiKmJf7StHi/8RsamGpYVfvO8uC3fVmi6pY4WzWkQvc8iOPE4gNaeW6mEb+laeFk2pb521d3H8blrKvRjlVr3L+ElmpJpW2hERSLQREQBERAEREAREQBERAEREAREQBYprd84juI/e9bWsU1u+cB3EfxPWUUMf2XMgtHr52LsDz+ycf5HH6Q6ulWe8btEwGeGRucbxvae0cOpZ+rjoxee0j2bjy2butnA+zd4LR9JYdwf6int3/Pcl0XiVUTw1XVPZ9vsRtzWI/LHCcVkAc+hzDnZcrrGZKtckYcC1wq05EHMEFR982BzwJYspo82EUzHFhUJHf1otBELA1rnZFzQQQOJ35ZdCpzhPGWqxaVtvhbeXYThgb0pJu7ut977vqct33JtpntBpE1xBd1VNAOshWySSOzQ1pRjRkBvJ6B0kr9LFY2xMEbBkPEni49ZVU0mvPaSbNp5DMu1/E/gp5p4+sodxfPNkHGHR1Bzt/2/nkiOt9udM8vfv4Dg0eiFzIi6SMVBKMdiOXnJzk5SerNI1LfPWru4/jctZWTalvnrV3cfxuWsrLN/gexXP3CIiwXAiIgCIiAIiIAiIgCIiAIiIAiIgBWS6y3WY2/BaGuB2LCJGncKuyI8fFa0sU1u+cR3EfxPUJwzq12voVMXUyU72T+pC2rRZ9McDxIzeNwdTq4FcF3Wh1nna5wIINHg5HCcjl2e5LtveSB1WmrfpNJ5J/I9atbdhbY6kVpkeEkZ7f8AQtbWq1aCy1lmg9L7+aK9CjRxDUqDyzWtt2nBkk54AJJyAqT1AVqofR6yA47RhoZHHAPRjr+J9y+77qyztjqcJLWSPpzYxvcadQUpCG4W4KYKDDTMYQMqLRXdOi7d525L7nQWVWur91X5v7HNe9t2ML3/AEqUb6xyH5+xZ+VZdMbVnHEOt7vcPx8VWlv+iqOSjm3yOc6XrdZXyLZEIiLamoNI1LfPWru4/jctZWT6lgdraTw2cYrwridl961cKJ0OC7FHqIiFwIiIAiIgCIiAIiIAiIgCIiAIiIAsU1u+cR3EfxPW1rFNb3nEdxH73rKKGP7HmikrosNufC8PYc+I4OHQQudFiUVJZXsNHGTg80XZmhWC2snjD27jk4HPCeLSuOWN1lOOMF1nrWSMZmKv02dXSFW7ivTYSCp/ZuyeOjod7Fed/wDuRXK4qi8JUttg/nmuJ2GErrGU82ya+eT4FNtTRa7ZRruSaAH+Brakj7/FWaO5oGtwiJpHW2pPaVDW6x/I522hgrCTRwH0S4UIHV0KdivGJzcQkbh6cTRTtB3KeLqTcIdU3kt6rieWDpwjOp1yWe/o+HgVHSC6hBIMHMcCWjfhIOY+8eK+rkuEznG6oiHHcXdTfzUlOwW6cBtdhEOU7diJNaDtp9ysLGBoDWigGQA3AdAVitj6lKjGn37a+H5K9Ho6nVryqdy+nj+Cw6BwNY97WABojFAPWV1CoOr68RJarTG3mxxsFelxe6vsFAFfwtlgISjQjm27fMtznGUnk2bPIIiK6QCIiAIiIAiIgCIiAIiIAiIgCIiALFNb3nEdxH73ra1imt3zgO4j971lFDH9jzKSiIsmhCuei9v2kWA85mXa07vy9ipiktH7Zsp2k813Id2O3ffRUcfQ66i+K1RsOjsR1FdN7Ho+ZdrRA2RrmPFWuFD/AL0qh2i6nsn2FKuxUaac4Hc7w9yv7jTfu4noChbmG2lktTt1cEPU0bz/AL0laHA4iVCM5bv93HQ9IYaFecI96/pv/BJXfYmwxiNvDefSdxcua/rx2MJIPLdyWdR4u9g/BSKpek9t2k5aDyWckdu9x8fcoYKk8TXvLXeyePrLC4e0NNyLjqW+etXdx/G9aysm1LfPWru4/jctZXWmswXYrn7hERC4EREAREQBERAEREAREQBERAEREAVdvzQWyW2XbWhry/CG8mRzRhFaZDtKsSzXWtM5tosWB7m4i4PwyPYHDaRZENIrzj4oeFdxULyV0THkou70JP6z08k93ehJ/WevnWrIWXfiY5zXCaMAte5pAJIIqCOC80e0Ps81ks8sjpy98LHPIttqFXFoJNA7JZPFwp58iguPzQ+vJPd3oSf1nr3yUXd6En9d68vvR5ljsNtfDJNyoKgPtEsmBzKkOY4moPK+5RmgWjsVrsLJpnzmUvkGIWu0tNGvIFAHU3LBjLBSUcivt+aFkn0Isr2ljtpQih/aEGnaln0GssbQxgeGgUA2h/JV2C+LRd15x2GaZ01lmw7F0pxSxl5LRy+NHCmfAhR7bN8ov+ezSPk2NHOwNtE0YxCJhywuFMyTReH6WjbLlVvoezxTun3r5fngXb/s6z/x/wA/+FGO1VXcSSWSVJJP7d+8qN0wu6a7IhbLBaJWta9okilmfPE5rjQGjySM6V7eCuFxXoLZZYp6UEjKkVOR3ObXtBUqdGnT/gkjMpqtLJUV2teJy6P6H2awOe6zNcC8AOxSOfk0kile0qbqs31Pzvf8rMj3OIdE0YnvfQUfkMRNNylAJflLycVaADi/b7I80HPZ4+Iy3cCV7EKVRZE4qyZdkRFgtBERAEREAREQBERAEREAREQBERAFmWtv94sHrv8A7sC01Zlrb/eLv9d/92BCri+yfL3JfW55tPfRe8po0+8/kdn2UdlMexZgxy2gOLcIpiAFKr3W35tPfRe8qd0Q/cLL/wDPF8AWSOW9d67ji0nMn/SbQZgBL8mdtA3NofTMN6lXNX+lFns13MZMZMQfKaNs88mKrzuc1pB8VbNNz/4619w/3KK1U+bI+8l/uFBJPr1bh/pFWK7J7zvJlvlhfDZYcOxbIMMkhaSQcPDlGpPUAo4W7Y6RTybOSTkkYYmY35wszw1GS1aizK7P/Zp/Ud/ZYhCrTyZbPVyR7pBfhveUXbH/AMZuMOlNoGCV5bmGMi4njQnOg4LQbsu9lnhjgj5kbA1td5A4nr4+1U/WdoyZI226z1FogzcW850bTXEP4mnMdVVOaGaTNt9lbLltW0ZO30ZAN4HQRmO3qQnT/wCaslPbufgVPUxutnrxe6RaYsz1MbrZ68XukWmBYJYTsVz9wiIhaCIiAIiIAiIgCIiAIiIAiIgCIiAKv6S6GRW+SKSWWRhirgDNlSpc11TiafQb4KwIhGUVJWZEaSaOMt0Gwle9rMbXEswYiW1oOUD0rsuu7xZ4Y4GuLmxsDGl2HEWtFBWgA3dS60QZVfNvOK97sbaYJIHOc1sjS1xbhxAHfSoI+5fho5o+ywwCzxvc5gc5wL8GIYjUjkgZVr4qURBlV828KvwaGRMtzrwEkm2dXE0mPZ0LQ2lMNdwHHgrAiCUVK19x8lgOR3Kt3ZoHDZbQ60WWWWMP58QMboiN9KOaTQE1GeSsyIYlCMmm1sK/otobFd+02Ukj9phLtps8i2uYwtHpFWBEQzGKirIIiISCIiAIiIAiIgP/2Q=="/>
          <p:cNvSpPr>
            <a:spLocks noChangeAspect="1" noChangeArrowheads="1"/>
          </p:cNvSpPr>
          <p:nvPr/>
        </p:nvSpPr>
        <p:spPr bwMode="auto">
          <a:xfrm>
            <a:off x="155575" y="-914400"/>
            <a:ext cx="2667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91" name="AutoShape 34" descr="data:image/jpeg;base64,/9j/4AAQSkZJRgABAQAAAQABAAD/2wCEAAkGBxQSEhUUEhQWFRAXGR8VGBMWFxgYIBoZGhsXFxcdGhkdHiggGhomHxYXIzEkJS8tLi46FyAzODMtNygtLisBCgoKDg0OGxAQGy8kICYwNzgsLjQsLCwsMCwvLCwsNywwLCwsLDQsNC8sLCwsLywsLCwsLCwsLCwsLCwsLCwsLP/AABEIAGgBHgMBEQACEQEDEQH/xAAbAAEAAgMBAQAAAAAAAAAAAAAAAwQBAgUGB//EAD0QAAICAQMCBAQDBQYFBQAAAAECAxEABBIhBTETIkFRBjJhgRRCcRUjUpGhYnKCkrHBB3Oi0eEWJDM0VP/EABkBAQADAQEAAAAAAAAAAAAAAAABAgMEBf/EADURAAICAQIEBAMHBAMBAQAAAAABAhEDEiEEEzFBIlFhcYGxwRQyQpGh4fAjYtHxJFJyMwX/2gAMAwEAAhEDEQA/APuOAMAYAwBgDAGAMAYAwBgDAGAMAYAwCPUTrGpd2CoossewGQ2krZDaStnK0vxRpZJTEsqlx78A/QE8E/8AbM1ng3pTM1mg3SZNB1/TPKIkmRpCLCqb7d+Rx6ZKywb0p7llki3SZ080LjAGAMAYAwBgDAGAMAYAwBgDAGAMAYAwBgDAGAMAYAwBgDAGAMAYAwBgFLXdWghNSyohrdTMBxyLF9+xykskY9WVlOMerPOdd+P4IgBBU7H2JAHFjmuc58nFxj93cwycTGP3dzwPX/imfV0JCFQfkSwDf8XPPbOLLnlk6nJkzSn1OIcxMTfaQA1EA9m7du9HJJOz0j4n1Wn5V2ZANoV7Kj2++awzzh0ZrDNOPQ+r/DfXY9XCrqQH7MnqGHfj29fvnp4sqyRtHoY8imrR1s1NBgDAGAMAYAwBgDAGAMAYAwBgDAGAMAYAwBgDAGAMAYAwBgDAGAVeoiXYfAKCT0Mlkf0ystVeHqVldeE+Rdb6Dqw6vqb813KxtVomgW7LfoPrnlZMWRO5nnTxzu5HL6X0qSdwFVtl0zgEhQOWJPbgc165nCDk9jOEHJ7FOQUSByAavKlST8I/h+Lsbwr276NX7Xk6XV1sTpdX2OjoulPMVihAmcqH3AsBFZO5Wvy5eMHLwx3+heMHLZb/AEPQaj4C1Ri5MW5FAVF438/mPAsAnnN3wuSjZ8NOix0j4J1ME0EyMAQy7wasKRcn0PqK++Whw04yUkTDh5RkpI+lZ6B3DAGAMAYAwBgDAGAMAYAwBgDAGAMAYAwBgDAGAMAYAwBgDAGAMAYBS6yIvBk8cBodpLKfWuePrxxlMmnS9XQrOtL1dDx/TPirp0aMiRtHG4pvL835eaN3XrnLDPhSpKjmjmxJUlRydd0jRQ+DqIv32ie4nJYtsc8q3FHjsR9MyljxxqS3iZyhjjUluibpnUZtTp10FRmRyQZAFKx6cV5vLxuu69e2TCcpw5X8omMpTjy/5RyOo9ZdA2m0YMemB2bgKeRhwSz+59AKzKWRrwQ2X6mUsjXhh0KkXUdczJUk+4tS8sLbvQ9CeO2VU8rfVldWRvqz13wz8by+KINYtGwgk2lSHPYSA8C+PbOrDxMr0z/nudOLiHemZ9BzuOwYAwBgDAGAMAYAwBgDAGAMAYAwBgDAGAMAYAwBgDAGAMAYAwBgDAOf17pS6qBoWJUNXmABog2DzmeTGpx0spkgpxpnyOf4VnBkC7SYyQVZlViFALOAT8osc/UZ5jwS39DznhludXpfQ5l6drDKpRCFkRW4sp5i1egqhmkMclik2aRxyWKVna/4T6ECKWYjzM2wfooBP9W/pm3BR2cjXhI7OR1vigDTEalAAp/dSjaCKN+G5HqVc8/Qn6Zrm8HjXx/yaZfB4l8SvoOrT6hI9OGT8Tt3zzx0yxqSQNnp4jDt7dz7ZWOSU0orr3fl+5WM5SSj37s9HoumRxIERRV2S3mJb1ZieS31zojBRVI3jBJUi5liwwBgDAGAMAYAwBgDAGAMAYAwBgDAGAMAYAwBgDAGAMAYAwBgDAGAMA8V8QNAOoQu8qLEUPiDcKYxkFA3+b77fpnHl081NvbucuTTzE29jp9V6/pZIZY/ELb0ZfLHI3dSPRc1nlg4tf5NJ5IOLRxfgXrcUGjRHEu+2J2wysLLH8yqQfTMeGyxjjSd/kzLBkUYJP5F/wCI+uQTaSeMeIGMbbd0Mo5AsclaHIGXy5YyxtK+nky+TJGUGvoyh/w61Wng03nlRZZGLHcdvHyqLPHYX9zlOFcIQ3e7KcM4xhu+p7eHUo/yMrf3SD/pnYmn0OpNPoS5JIwBgDAGAMAYAwBgDAGAMAYAwBgDAGAMAYAwBgDAGAMAYAwBgDANZLry0D7nIYKMnSVfmVnk+hYhf8i0p+95XQn13KaE+piPosKsjJGibb4VVAO6u/H0wscU9kFjinsjobcuXOP8JaV4tPsdSpV5KB9VMjFT9wcywRcY0/X5mWFNRp/zc6mqjDIynsVIP3FZo1aNHujjfBcI/AQAgGkrkX2JzLh1/SjZlgX9NI6MnSYSb8JA38QG0/zFHLuEX2NNEfI3i0pT5Hbb/C53/wDUfN/XJUa6MVXQtDLFhgDAGAMAYAwBgDAGAMAYAwBgDAMM1d+MCjOAYBvt2wAGHb1wDOAMA1RwexBo1x7juMEtNdQ7gVZAs0L9z2H64CTfQ2wQYJwDOAMAYAwBgGglUkqGG4d1sWPtiydLq6N8EA4BW6fo1hjWNb2r2v6kn/fKxjpVIiMdKos5YkYAwBgDAGAYZgBZ4HucBKyKHVI/yOrV32sD/pkJplpQlHqqJskqMAYAwBgDAGAMAYBQ65oPHgkiumZTta62t3Ug+lEA5WcdUWjfhsvKyxn5Pf2Oa/xAfwH4iv3xXYI+P/nJ2bP138ZTmeDV/LOhcIvtXK7X1/t63+Rj4Q3QpJpZX3PpyPOTy0bjcrH77x/hxi8K0vsOOrJJZoKlLt5Ndvk/iQdF6kkcTaqW9+qk3RoAzMy9olVav5RuPtuOVhJJan3L8RhlOaww6QW76K+7v32/I62g62kj+GUkilI3BJV2lgO5UgkGuLo2LzSM03XQ5svDShHWmpLzTs1g69G8pijWR2VzG7KnlRgL8zH3+l4WRN0hLhZxhrk0rVrfd+xV6Jqkih1EkjBUWeUk/wCP+uVg0k2/M14jHLJkhGKtuK+RQ6z1pJvw67JI2OpiKiVCm8BxZX3/AE7/AEys5p17o2wcNLHrdprTK6d1t3/lHrs3PLPI/FM00k1acm9Io1LAfnc3tiP6oHP+JcwyNt+Htv8AserwcccMd5fx+Fei/wC351+p6SHqEbQifcBCU8TeTwFq7J/TNVJVZ58sM1k5db3Vepyx8WQgbnWaNDWx3jZQ+4gDb63yODR+mU5se50fYMl0mm+6Tuvf9rLnU+tRwOsZV3lZS6xxruLBSAa9L5HfLSmoujLDw08sXJNJJ7tvpZjXdbSLaCkjyuu8Qou569SRdKPSycOaROPhpTt2kl3b2JOm9WSYsoDJKlbopF2soPY16g88ixwfbJjNSK5uHljpumn0a3RxfhDVIz6tvDZW8d2Mjpt4pBRY+ortmeJq37nXx0JKONWmtK2T9+xc/wDVMVbwkx0//wCgRHZXvfzbfXcBXreTzV17eZl9hyXptav+t7/4+F2X+odWihVHcna5CqVG6yQSoFd77Cu5Iy8ppK2YYuHnkk4xW66kUnW0WISyJJHubYsTJ52a6ACC7J/85GtJWy64aUpuEWnXe9q9zOg60kr+GVkilrcI5V2kqDRK8kMBxdHixeIzTdEZeGlCOpNNead7kel6/HJIEVZdpJVZdh2My3uAb6UeTQNcE4WRN0Wnwk4Q1Nr1V7q/QrdH6y0mq1MZWQIhXZuj2gDYC3P1NkXlYzuTRpn4ZQwwmmrd3v6lnp/Xo5z+6SVko3JspQVJBWyfm49MtHIpdDPLwk8S8bSfle+/f2Lmj16SRCZT+7I3WRVAd7B7EUbH0yVJNWYzxShPlvqb6LVLLGsi3tcBhYo0e1g9slO1ZGSDxycX1R538MNfqZhNZ0mnYRLCCQHk2qztJXzAbgAvbvmVcyTvoj0Nf2XDBw+/JXfkrpJeXTr1L5+FdKGVoolhkVgweEeGeDdHbW4HsQffLcqPVKjD7fnacZyck+z3+fQl1vXUSQxrHLK61vESbtl8jcbAuuaFn6ZLmk66lMfCylHU2op9LdX7fyjaXrsK6c6ksfBFAkKSQSwSivcEMaI9MPJHTq7ER4XK8vJrxftfX2Gh62kshj2yI+3eokTbvTtuT3Fkd6PI4wppuicnCyhHXaa6bO6fkyh8O9baV9UHEgEch27o9oVAqeW/4rJNHnnKwnbdm3FcMsccbi1ut9+9vctdP+I4plLoHEGzxPHZdqV6izzY9ePQ5Mcie/Yzy8HkxvS61XVXbNYfiWIldyTRxuQqSyRlUYn5aPdb7DcBZqu4wsqJlwU0nTTa6pO2v8/CztZocYwBgDAPJRdMk/HmOv8A2it+MHevEYbNtdqDBn/U3mCi9ddup6ks8Ps2v8dafgt7/Lb2NvjLp8zPG2n4MwOkmI9I3IIf9Vp/8+MsXfh77McBmxqLWT8Pij7rt8dvyLXVo/w8+mm2FtPGjwttG4x7vD2ttHO3yEEjtY9Lq0vC0+xlhfNxzx34m0/er2/XY0n1q6ufTjTgusT+K81EKo2soUMfmZt3YdgOfTIclOSomOKWDFN5Nm1SXfqnfol/ruW/hqMj8RYq9Q55FXwvP1y2Pv7mXFu9H/lfU48+lc6aQqhYx6wzGOuXRJQxAB7mhY96GZtPT8fqdcMkVmSbq4Vfk3GiTrPWI9QdMsKtJWoiZnCECMBvzEjg+lfreTOalVeZXBw88Km8jS8LpX12PU6iYIjObpQWNCzQF8D1ObN0rPNjFykorueX6T8OGVDPNLqI5pj4rpHM8YF/IpVTVhdo+2Yxx2rbdv1PSz8boly4Ri4x2TcU/d7+b3K/7OcafVaFQW8OpId108RIfYW7E7ldT+o98jS9Lh+RfnQeXHxL2vaXo+l17NP8zPxH1xJ9Psjik3h4yweNk8KpE5JYAFvYLd4yTUo0kOF4WWLLqlJVTqnd7Py+p25kP4+M0aEDi64BLp6+/H9M0f317HHF/wDGa/uXyZUnnGl1kkswIhmRFWYAkIU32r0PKDusHt3yrembb7msYvPw8YQ6xbted1uvPyM6OT8RrVniB8COJozIQQJGdlIC3yQuw89vPx65K8U9S6ETXJ4d45/ebTryST6+9/oQaXQvLpuoRL5XklmVSbHzIoH2+uQotxkvcvLLGGbDN7pKN/Bsmi+JYVhCsjicKF/C7Dv3Vt2gdit/mvb63krIq9fIrLgsjyWmtN/evb3/AG6+hFFoGjh0Ebr5kkXcByFpHNX7A0AfoMhRaUUyXljPJmnF9U/juvmSfF+mJaCU+L4UTNvMJIdQy1vAHJA9QOaJ/TGVdGRwM6U4KrfS+jp9Cp02KKTVRtFJqJxGGYyvIxRCwK7eR5mN9h2qz6ZEUnJVbNcsskMMlNRjfZJW+9+i9f3Gh1YTUIulaQo7kS6V1IEQ53OpI8nPpdG+MJ1Lw/kMmNyxN5krS2kn19PX36rudbpiEanWEg0Wjo13/dL298vH70jlzNcnF8fmZ+EUI0kYIINtwRX52xi+6hxzvO69Pkji6+CRZ20Sg+BqW8bcKpIxR1KfTcar/mn2zOSerR2f8Z14pQeJcQ/vQVV5v8L+H0PYqoAAHAHAGdB5LdnmJWbQ6iaUo76SciRmjUsYpAoViVHJQhQbFkHMfuSb7M9KKjxWKME0px2V7Jrr180Wl+KoXZUg3zyMQKRTSgkAs7EAKAOffjJ5sXstzL7BlinLJUUvN9fRLucY6eOCacaibUQ75DKjo7hHDAVVA04qiPoKzOlFu20dmueXHB44xlSpppWq+nezafSV0+UqkoEk6SASku7DxohuIq1sLdfzyWv6b9/qRHJ/yoptbRa22S8L29Tr6yM/tHTmjtEEwJrgEtDQv7H+WXf/ANF7P6HJja+yTX90flI16MhB11gi52IsHkeHH29xiH4vcniGmsX/AJXzZT/ZrzdHjhQFZPBiO35Ta7HK/QnaRz75XS3iS9DbnRx//oSnLdan69bV/U5+oWCZBGsusllcqDp2kdStMLMlikVau/WuLvKvS1Vt+hvF5ccnNxhFL8VLy7ed/wCz3aihWdJ4jM4AwBgDAGAMAwBgGcAYArAGAMAr6/RrNG8b3scFTRIPPsR2ORJJqmXxZHjmpx6o5C9ClcoJ9QZYY2DhPDClmXlfEYHzUQDwBdZny2+rtHX9qxxTeOGmT2u7q/Jdv1O/mpwjAGAMAxWAZwBgGAMAzWAMAYBRg6dU8k7NuZlVFFcIi2aHuSxJJ/T2yqj4mzaWa8UcaVVu/V/6L2WMRgGAMAEYBnAGAMAYBisAzgDAGAMAjn3bTsov6biQL+pAJyHdbEO+xxR1qQaZZmWJS7KAC52gMatmK+mZcx6NTM+Y9Oplh+sEaYTeGS54WIH5msgBTXY1d12yXk8GqidfhujOt62sYhcKXil7svO1dpbdXqBXOTLIlT7MSyJU/M0m6w2yZo0D+GyqCCSCrKjbzQugGvi+2Q8jptIObptEWq62yRROPBJkYruDMU4DGwQt+nash5Gop7bkPI0k9iw/UJGYRwqhcIsjsxYKN17QKFknafaqy2tt1EnU26RBP1xli3FUSQS+C4d6VT3vdXK0QRx65V5Gl62Q8mxK/XAsMUroV8RgpX2BNFv7oAv9Ml5aimyeZUU2anroKallX/65I5Pz0t2Ppe4f4Tjm7SfkRzNpehIesgT+CykAqrCT03OWAU+x8vHvk8zxaWTzPFTI16u7rCI0XxZVL0zEKqrQJJAs8kCvrkcxtKluyNbaVLdlzpmrLhg/h71NERvvH0PYFfXg+2WhJvqXi76mzaupxFXBQvuv2IFV98nV4qGrxUVW6sQCxUbFm8JjfZbChv5kXldff1K6+/qRavrRWN5FVdolEKliaPmVGY0DwGLDj+HKyyUm/Uh5KV+pjV9YdIY3AjO4kNJb+GgF8k7d1GqsihiWRqKf+g5tJM7ET2oJqyL4Nj7H1GaroaI52h6wJVlIUgx2VB/OlWrj+yaP8spHJqTKRndkWh68JRDSlXdtro3dLRnH6g1wexvIjl1URHJdGIOsSWrPGohaQwhlYlg24opZSKokVweLGQsj6tbWFN91sXtdrfDeFavxH2Xfbys1/X5c0lKml5l5Spoj6n1QQtGpUkOaYj8i8DcfpuZR98ic9LREp6WjXU9XWOcROCFZQ3iegJYqFb2uuD9vbIeRKWlhzqVMg/asjCLw0TfIzrTsQAIyw7gHk1ka26pFdbdUY1HWmEO9Y6cP4bhiSIyCQSxUWV7cgfmHbDyPTdB5HpuiV+oyHwkjWNpXXeTuOxVFcggW1kiuMnW9kuv6E6nskZ6h1NoIlZ0DSk0UjJPHdiLF0EBb7ViU3GNvqJTcVbNOtdXMIjKBCHs27FRQXcACAbJ7DIyZNNUJz01RFqetsHiUKib0DnxCwIs1tAVTyPrWQ8jtIh5HaRMepv8AivBIRU9CxYM/l3EpxtNHgi74Jydb16Sdb1UdbNTQYAwBgDAGAc89IjMKQmzGhBo0bo3R45GU5a0qJTQtOkw3R0ZY1cs6x3Subu+AT7kDgH65HLTpPsNC2szp+kImzbYWNmZF9BuBBA/s8mslY0qoKCRrH0ZEWRYi0W9/EtDVNQHA7Vx27ZCxpJ1sOWldbG2m6SqbPMxKu0m415mcEMTQr19MlY0qCgkbazpu9xIrvHJW0sleZbsAhgQaJNfqcShbtOg427RGeixmMRtbDd4jFqJdjd7ve7/0yOWqoctVRuelKVRXLOEVk8xBsMNpvjk1Y++ToXRjQu5EOhRhCgLBTEICL/KN1H+95jz9cjlKq9KI5aqvQnfpcbM5YbhIixsp7Uu4j7+Y/wAhk6E7stoW5D+xUCRqjOjRDakgILAHuDYIYGh39sjlqkl2I5apJdibp3TVh3sCWkc27tVmuAOAAAP98mMFEmMVEanp+6VJQ7qyjbS7aYEhiDYPt6YcLd2HG3ZsOnJskQ2VlLFgf7Yo1k6FTXmNKprzIpelKYUhUsioVKlasFCCO4IPIyHBadJDgqozP05mRV8aQMt+cbfMDwdw27T/ACw4WuocbXUlXQqIfBUlU2bAQeQKrg++TpWnSidPhorQ9DiQ3GvhgoYyFoAg9r+o5r9TlViiuhCxxXQ3HR490L0d8I2q3qRtK03uOScnlxtPyGhWn5EcHRVVgS7socyLGSNoYkm+ACaJNXdZCxpPqQsaTLHUunibZ5mRkberLV3RX1BHYnJlDUWlHUQ6nokUrM0o8RioQbq8oF/L7Ek3/L2yHji3bIeNPqSjpiEktb3GIiGogqCTz9TeToXcnQu5XHQlVIkjd08IttIIJprsHcDffI5SSST6FeWqSXYl/ZQEapG7xlSW3g2STZYtYIa7PfJ0bUmTo2pEf7FULGEd0eMELIpF0xtgQRRBPNV+mRy1SrsRy1So3fo6PtMxMpUFRvr1Nk0ABfpjlp/e3J0J9dzeDpar4VEkRXsuuzAiu3oOB+mSoJV6EqCVeg1PT90gkWR0YDaQu2iAb5sH+mHC3dhxt3ZpN0oNKHaRyoYSCIkFQwG0EcWPegaw4W7shwt3Z0cuXGAMA//Z"/>
          <p:cNvSpPr>
            <a:spLocks noChangeAspect="1" noChangeArrowheads="1"/>
          </p:cNvSpPr>
          <p:nvPr/>
        </p:nvSpPr>
        <p:spPr bwMode="auto">
          <a:xfrm>
            <a:off x="155575" y="-593725"/>
            <a:ext cx="340995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grpSp>
        <p:nvGrpSpPr>
          <p:cNvPr id="20492" name="Group 20"/>
          <p:cNvGrpSpPr>
            <a:grpSpLocks/>
          </p:cNvGrpSpPr>
          <p:nvPr/>
        </p:nvGrpSpPr>
        <p:grpSpPr bwMode="auto">
          <a:xfrm>
            <a:off x="1619250" y="4365625"/>
            <a:ext cx="5915025" cy="2087563"/>
            <a:chOff x="1619672" y="4365104"/>
            <a:chExt cx="5913816" cy="2088240"/>
          </a:xfrm>
        </p:grpSpPr>
        <p:pic>
          <p:nvPicPr>
            <p:cNvPr id="20493" name="Picture 4" descr="http://img2.nairaland.com/attachments/975001_iita_logo_gif4e1a67843f444eb3aec577bc7e7d089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2" y="4365104"/>
              <a:ext cx="1159510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4" name="Picture 10" descr="http://agrobiodiversityplatform.org/database/files/2011/09/avrdc_logo_entry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4965171"/>
              <a:ext cx="1449320" cy="96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5" name="Picture 12" descr="http://www.brandsoftheworld.com/sites/default/files/styles/logo-thumbnail/public/022012/ciat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9872" y="4941168"/>
              <a:ext cx="1161288" cy="1161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6" name="Picture 18" descr="http://hope.icrisat.org/wp-content/uploads/2011/08/icrisat-logo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048" y="5229200"/>
              <a:ext cx="1161288" cy="433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7" name="Picture 22" descr="http://iisdrs.iisd.org/files/2012/03/IWMI-logo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216" y="5877272"/>
              <a:ext cx="787961" cy="576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8" name="Picture 24" descr="http://www.cgiar-csi.org/wp-content/uploads/2012/09/logo_ilri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3" y="5877272"/>
              <a:ext cx="553029" cy="576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9" name="Picture 30" descr="http://globalfuturesproject.org/wp-content/uploads/2011/10/ifpri-logo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5013176"/>
              <a:ext cx="1161288" cy="829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0" name="Picture 32" descr="https://encrypted-tbn0.gstatic.com/images?q=tbn:ANd9GcT9g1qfx4iQGDrc2A55brz5HieriQxLyd1S013-Br_6Cn1t4kz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5733256"/>
              <a:ext cx="792087" cy="555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1" name="Picture 36" descr="http://www.rightsandresources.org/%7Erightsan/images/image.php?imageID=95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5805264"/>
              <a:ext cx="1574302" cy="576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3217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060000" cy="2295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2138" y="274638"/>
            <a:ext cx="5688334" cy="1143000"/>
          </a:xfrm>
        </p:spPr>
        <p:txBody>
          <a:bodyPr/>
          <a:lstStyle/>
          <a:p>
            <a:r>
              <a:rPr lang="en-US" dirty="0" smtClean="0"/>
              <a:t>Livestock functions 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3132138" y="1600200"/>
            <a:ext cx="5760342" cy="506888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Cattle </a:t>
            </a:r>
          </a:p>
          <a:p>
            <a:pPr lvl="1"/>
            <a:r>
              <a:rPr lang="en-US" dirty="0" smtClean="0"/>
              <a:t>Savings </a:t>
            </a:r>
            <a:r>
              <a:rPr lang="en-US" dirty="0"/>
              <a:t>– social capital</a:t>
            </a:r>
          </a:p>
          <a:p>
            <a:pPr lvl="1"/>
            <a:r>
              <a:rPr lang="en-US" dirty="0"/>
              <a:t>Draught power </a:t>
            </a:r>
          </a:p>
          <a:p>
            <a:pPr lvl="1"/>
            <a:r>
              <a:rPr lang="en-US" dirty="0"/>
              <a:t>Source of manure </a:t>
            </a:r>
            <a:endParaRPr lang="en-US" dirty="0" smtClean="0"/>
          </a:p>
          <a:p>
            <a:pPr lvl="1"/>
            <a:r>
              <a:rPr lang="en-US" dirty="0" smtClean="0"/>
              <a:t>Milk production for home consumption </a:t>
            </a:r>
          </a:p>
          <a:p>
            <a:pPr lvl="2"/>
            <a:r>
              <a:rPr lang="en-US" dirty="0" smtClean="0"/>
              <a:t>No evidence of organized milk marketing </a:t>
            </a:r>
          </a:p>
          <a:p>
            <a:pPr lvl="2"/>
            <a:r>
              <a:rPr lang="en-US" dirty="0" smtClean="0"/>
              <a:t>Milk sold locally retailing for </a:t>
            </a:r>
            <a:r>
              <a:rPr lang="en-US" dirty="0" err="1" smtClean="0"/>
              <a:t>Tsh</a:t>
            </a:r>
            <a:r>
              <a:rPr lang="en-US" dirty="0" smtClean="0"/>
              <a:t> 1,000/</a:t>
            </a:r>
            <a:r>
              <a:rPr lang="en-US" dirty="0" err="1" smtClean="0"/>
              <a:t>litre</a:t>
            </a:r>
            <a:r>
              <a:rPr lang="en-US" dirty="0" smtClean="0"/>
              <a:t> </a:t>
            </a:r>
          </a:p>
          <a:p>
            <a:pPr lvl="3"/>
            <a:r>
              <a:rPr lang="en-US" dirty="0" smtClean="0"/>
              <a:t>Indication of high milk demand in the area</a:t>
            </a:r>
          </a:p>
          <a:p>
            <a:r>
              <a:rPr lang="en-US" dirty="0" smtClean="0"/>
              <a:t>Donkeys also used for draught </a:t>
            </a:r>
          </a:p>
          <a:p>
            <a:r>
              <a:rPr lang="en-US" dirty="0" smtClean="0"/>
              <a:t>Disease control appears dysfunctional </a:t>
            </a:r>
          </a:p>
          <a:p>
            <a:pPr lvl="1"/>
            <a:r>
              <a:rPr lang="en-US" dirty="0" smtClean="0"/>
              <a:t>Cattle dips are currently not operating </a:t>
            </a:r>
          </a:p>
          <a:p>
            <a:endParaRPr lang="en-US" dirty="0"/>
          </a:p>
          <a:p>
            <a:r>
              <a:rPr lang="en-US" dirty="0" smtClean="0"/>
              <a:t>Importance for livelihoods of production of milk, meat? </a:t>
            </a:r>
            <a:endParaRPr lang="en-US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" y="2295000"/>
            <a:ext cx="3059114" cy="22939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" y="4592117"/>
            <a:ext cx="3059112" cy="22658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4953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695" y="-4157"/>
            <a:ext cx="4578235" cy="34331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6246" y="0"/>
            <a:ext cx="4578235" cy="34331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694" y="3429000"/>
            <a:ext cx="4578235" cy="34331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Feed resources used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5765" y="3429000"/>
            <a:ext cx="4578235" cy="34331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2301026" y="6025643"/>
            <a:ext cx="49642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prstClr val="white"/>
                </a:solidFill>
              </a:rPr>
              <a:t>Lack of forages in the system</a:t>
            </a:r>
            <a:endParaRPr lang="en-US" sz="3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56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9969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 quality pastures </a:t>
            </a:r>
            <a:b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61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n-US" dirty="0" smtClean="0"/>
              <a:t>Environmental impact by livestock 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46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287462"/>
            <a:ext cx="4114800" cy="617538"/>
          </a:xfrm>
        </p:spPr>
        <p:txBody>
          <a:bodyPr/>
          <a:lstStyle/>
          <a:p>
            <a:pPr>
              <a:defRPr/>
            </a:pPr>
            <a:r>
              <a:rPr lang="en-US" sz="3200" dirty="0" smtClean="0"/>
              <a:t>FEAST findings </a:t>
            </a:r>
            <a:endParaRPr lang="en-US" sz="3200" dirty="0"/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90488" y="1905000"/>
            <a:ext cx="3871912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1600" dirty="0" smtClean="0">
                <a:solidFill>
                  <a:prstClr val="black"/>
                </a:solidFill>
                <a:cs typeface="Arial" charset="0"/>
              </a:rPr>
              <a:t>The farmers meet up to a maximum of 65% of feed during wet season. </a:t>
            </a:r>
          </a:p>
          <a:p>
            <a:pPr marL="857250" lvl="1" indent="-400050" eaLnBrk="1" fontAlgn="base" hangingPunct="1">
              <a:spcBef>
                <a:spcPct val="0"/>
              </a:spcBef>
              <a:spcAft>
                <a:spcPct val="0"/>
              </a:spcAft>
              <a:buFont typeface="+mj-lt"/>
              <a:buAutoNum type="romanLcPeriod"/>
            </a:pPr>
            <a:r>
              <a:rPr lang="en-US" altLang="en-US" sz="1600" dirty="0" smtClean="0">
                <a:solidFill>
                  <a:prstClr val="black"/>
                </a:solidFill>
                <a:cs typeface="Arial" charset="0"/>
              </a:rPr>
              <a:t>They reported severe dry season feed shortages. </a:t>
            </a:r>
          </a:p>
          <a:p>
            <a:pPr marL="857250" lvl="1" indent="-400050" eaLnBrk="1" fontAlgn="base" hangingPunct="1">
              <a:spcBef>
                <a:spcPct val="0"/>
              </a:spcBef>
              <a:spcAft>
                <a:spcPct val="0"/>
              </a:spcAft>
              <a:buFont typeface="+mj-lt"/>
              <a:buAutoNum type="romanLcPeriod"/>
            </a:pPr>
            <a:r>
              <a:rPr lang="en-US" altLang="en-US" sz="1600" dirty="0" smtClean="0">
                <a:solidFill>
                  <a:prstClr val="black"/>
                </a:solidFill>
                <a:cs typeface="Arial" charset="0"/>
              </a:rPr>
              <a:t>Only 12 - 30% of the feed needs met. </a:t>
            </a:r>
          </a:p>
          <a:p>
            <a:pPr marL="857250" lvl="1" indent="-400050" eaLnBrk="1" fontAlgn="base" hangingPunct="1">
              <a:spcBef>
                <a:spcPct val="0"/>
              </a:spcBef>
              <a:spcAft>
                <a:spcPct val="0"/>
              </a:spcAft>
              <a:buFont typeface="+mj-lt"/>
              <a:buAutoNum type="romanLcPeriod"/>
            </a:pPr>
            <a:r>
              <a:rPr lang="en-US" altLang="en-US" sz="1600" dirty="0" smtClean="0">
                <a:solidFill>
                  <a:prstClr val="black"/>
                </a:solidFill>
                <a:cs typeface="Arial" charset="0"/>
              </a:rPr>
              <a:t>Grazing and crop residues are the main feed resources.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1600" dirty="0">
                <a:solidFill>
                  <a:prstClr val="black"/>
                </a:solidFill>
                <a:cs typeface="Arial" charset="0"/>
              </a:rPr>
              <a:t>Large areas are committed to crop production with limited areas of land committed to planted fodder.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1600" dirty="0">
                <a:solidFill>
                  <a:prstClr val="black"/>
                </a:solidFill>
                <a:cs typeface="Arial" charset="0"/>
              </a:rPr>
              <a:t>Crop residues such as maize </a:t>
            </a:r>
            <a:r>
              <a:rPr lang="en-US" altLang="en-US" sz="1600" dirty="0" err="1">
                <a:solidFill>
                  <a:prstClr val="black"/>
                </a:solidFill>
                <a:cs typeface="Arial" charset="0"/>
              </a:rPr>
              <a:t>stover</a:t>
            </a:r>
            <a:r>
              <a:rPr lang="en-US" altLang="en-US" sz="1600" dirty="0">
                <a:solidFill>
                  <a:prstClr val="black"/>
                </a:solidFill>
                <a:cs typeface="Arial" charset="0"/>
              </a:rPr>
              <a:t> and bean haulms are commonly fed to livestock due to inadequate grazing land.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1600" dirty="0">
                <a:solidFill>
                  <a:prstClr val="black"/>
                </a:solidFill>
                <a:cs typeface="Arial" charset="0"/>
              </a:rPr>
              <a:t>Crop residues are abundant but poorly stored and used. </a:t>
            </a:r>
            <a:endParaRPr lang="en-US" altLang="en-US" sz="1600" dirty="0" smtClean="0">
              <a:solidFill>
                <a:prstClr val="black"/>
              </a:solidFill>
              <a:cs typeface="Arial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1600" dirty="0" smtClean="0">
                <a:solidFill>
                  <a:prstClr val="black"/>
                </a:solidFill>
                <a:cs typeface="Arial" charset="0"/>
              </a:rPr>
              <a:t>Other local feed resources feed resources – waste grains, cereals by products etc. are also abundant.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en-US" altLang="en-US" sz="1600" dirty="0" smtClean="0">
              <a:solidFill>
                <a:prstClr val="black"/>
              </a:solidFill>
              <a:cs typeface="Arial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en-US" altLang="en-US" sz="1600" dirty="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29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2293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295400"/>
            <a:ext cx="5038829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572000"/>
            <a:ext cx="5070472" cy="1678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615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000" y="3733800"/>
            <a:ext cx="4114800" cy="308563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itle 7"/>
          <p:cNvSpPr>
            <a:spLocks noGrp="1"/>
          </p:cNvSpPr>
          <p:nvPr>
            <p:ph type="title"/>
          </p:nvPr>
        </p:nvSpPr>
        <p:spPr>
          <a:xfrm>
            <a:off x="914400" y="5075238"/>
            <a:ext cx="3962400" cy="944562"/>
          </a:xfrm>
        </p:spPr>
        <p:txBody>
          <a:bodyPr>
            <a:noAutofit/>
          </a:bodyPr>
          <a:lstStyle/>
          <a:p>
            <a:pPr algn="r"/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 feed utilization – crop residue feeding 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97" y="1386340"/>
            <a:ext cx="4604703" cy="3261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le 7"/>
          <p:cNvSpPr txBox="1">
            <a:spLocks/>
          </p:cNvSpPr>
          <p:nvPr/>
        </p:nvSpPr>
        <p:spPr>
          <a:xfrm>
            <a:off x="4876800" y="2133600"/>
            <a:ext cx="3657600" cy="944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Large areas committed to crop production 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227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VERSION" val="5"/>
  <p:tag name="TPFULLVERSION" val="5.3.1.3337"/>
  <p:tag name="PPTVERSION" val="14"/>
  <p:tag name="TPOS" val="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 RISING presentations template_Glob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Africa RISING presentations template_ESA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Africa RISING presentations template_Glob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AfricaRISING_presentation_template_Glob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AfricaRISING_presentation_template_Glob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1622</Words>
  <Application>Microsoft Office PowerPoint</Application>
  <PresentationFormat>On-screen Show (4:3)</PresentationFormat>
  <Paragraphs>337</Paragraphs>
  <Slides>36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Africa RISING presentations template_Global</vt:lpstr>
      <vt:lpstr>Custom Design</vt:lpstr>
      <vt:lpstr>Office Theme</vt:lpstr>
      <vt:lpstr>Africa RISING presentations template_ESA</vt:lpstr>
      <vt:lpstr>1_Africa RISING presentations template_Global</vt:lpstr>
      <vt:lpstr>AfricaRISING_presentation_template_Global</vt:lpstr>
      <vt:lpstr>1_AfricaRISING_presentation_template_Global</vt:lpstr>
      <vt:lpstr>PowerPoint Presentation</vt:lpstr>
      <vt:lpstr>PowerPoint Presentation</vt:lpstr>
      <vt:lpstr>PowerPoint Presentation</vt:lpstr>
      <vt:lpstr>Livestock functions </vt:lpstr>
      <vt:lpstr> Feed resources used</vt:lpstr>
      <vt:lpstr>Low quality pastures  </vt:lpstr>
      <vt:lpstr>Environmental impact by livestock  </vt:lpstr>
      <vt:lpstr>FEAST findings </vt:lpstr>
      <vt:lpstr> Low feed utilization – crop residue feeding </vt:lpstr>
      <vt:lpstr>Crop residues from maize &amp; beans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Key findings</vt:lpstr>
      <vt:lpstr>Formulated and tested chicken rations based on locally available feed resources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Lukuyu, Ben (ILRI)</dc:creator>
  <cp:lastModifiedBy>Lukuyu, Ben (ILRI)</cp:lastModifiedBy>
  <cp:revision>63</cp:revision>
  <dcterms:created xsi:type="dcterms:W3CDTF">2015-07-13T04:09:04Z</dcterms:created>
  <dcterms:modified xsi:type="dcterms:W3CDTF">2016-06-30T08:15:18Z</dcterms:modified>
</cp:coreProperties>
</file>